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8" r:id="rId3"/>
    <p:sldId id="257" r:id="rId4"/>
    <p:sldId id="266" r:id="rId5"/>
    <p:sldId id="276" r:id="rId6"/>
    <p:sldId id="260" r:id="rId7"/>
    <p:sldId id="275" r:id="rId8"/>
    <p:sldId id="272" r:id="rId9"/>
    <p:sldId id="273" r:id="rId10"/>
    <p:sldId id="268" r:id="rId11"/>
    <p:sldId id="274" r:id="rId12"/>
    <p:sldId id="259" r:id="rId13"/>
    <p:sldId id="270" r:id="rId14"/>
    <p:sldId id="265" r:id="rId15"/>
    <p:sldId id="277"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36014-7494-4557-A24E-153575FC607D}" v="1" dt="2023-03-22T17:26:43.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941BC6-7759-4072-BE04-104FBA71F533}" type="datetimeFigureOut">
              <a:rPr lang="en-GB" smtClean="0"/>
              <a:t>28/03/2023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686460-75EF-46DB-A56A-B044882DE758}" type="slidenum">
              <a:rPr lang="en-GB" smtClean="0"/>
              <a:t>‹#›</a:t>
            </a:fld>
            <a:endParaRPr lang="en-GB"/>
          </a:p>
        </p:txBody>
      </p:sp>
    </p:spTree>
    <p:extLst>
      <p:ext uri="{BB962C8B-B14F-4D97-AF65-F5344CB8AC3E}">
        <p14:creationId xmlns:p14="http://schemas.microsoft.com/office/powerpoint/2010/main" val="2492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 to Introduce </a:t>
            </a:r>
          </a:p>
        </p:txBody>
      </p:sp>
      <p:sp>
        <p:nvSpPr>
          <p:cNvPr id="4" name="Slide Number Placeholder 3"/>
          <p:cNvSpPr>
            <a:spLocks noGrp="1"/>
          </p:cNvSpPr>
          <p:nvPr>
            <p:ph type="sldNum" sz="quarter" idx="5"/>
          </p:nvPr>
        </p:nvSpPr>
        <p:spPr/>
        <p:txBody>
          <a:bodyPr/>
          <a:lstStyle/>
          <a:p>
            <a:fld id="{5B686460-75EF-46DB-A56A-B044882DE758}" type="slidenum">
              <a:rPr lang="en-GB" smtClean="0"/>
              <a:t>1</a:t>
            </a:fld>
            <a:endParaRPr lang="en-GB"/>
          </a:p>
        </p:txBody>
      </p:sp>
    </p:spTree>
    <p:extLst>
      <p:ext uri="{BB962C8B-B14F-4D97-AF65-F5344CB8AC3E}">
        <p14:creationId xmlns:p14="http://schemas.microsoft.com/office/powerpoint/2010/main" val="99040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5"/>
          </p:nvPr>
        </p:nvSpPr>
        <p:spPr/>
        <p:txBody>
          <a:bodyPr/>
          <a:lstStyle/>
          <a:p>
            <a:fld id="{5B686460-75EF-46DB-A56A-B044882DE758}" type="slidenum">
              <a:rPr lang="en-GB" smtClean="0"/>
              <a:t>10</a:t>
            </a:fld>
            <a:endParaRPr lang="en-GB"/>
          </a:p>
        </p:txBody>
      </p:sp>
    </p:spTree>
    <p:extLst>
      <p:ext uri="{BB962C8B-B14F-4D97-AF65-F5344CB8AC3E}">
        <p14:creationId xmlns:p14="http://schemas.microsoft.com/office/powerpoint/2010/main" val="94005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5"/>
          </p:nvPr>
        </p:nvSpPr>
        <p:spPr/>
        <p:txBody>
          <a:bodyPr/>
          <a:lstStyle/>
          <a:p>
            <a:fld id="{5B686460-75EF-46DB-A56A-B044882DE758}" type="slidenum">
              <a:rPr lang="en-GB" smtClean="0"/>
              <a:t>11</a:t>
            </a:fld>
            <a:endParaRPr lang="en-GB"/>
          </a:p>
        </p:txBody>
      </p:sp>
    </p:spTree>
    <p:extLst>
      <p:ext uri="{BB962C8B-B14F-4D97-AF65-F5344CB8AC3E}">
        <p14:creationId xmlns:p14="http://schemas.microsoft.com/office/powerpoint/2010/main" val="398731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5"/>
          </p:nvPr>
        </p:nvSpPr>
        <p:spPr/>
        <p:txBody>
          <a:bodyPr/>
          <a:lstStyle/>
          <a:p>
            <a:fld id="{5B686460-75EF-46DB-A56A-B044882DE758}" type="slidenum">
              <a:rPr lang="en-GB" smtClean="0"/>
              <a:t>12</a:t>
            </a:fld>
            <a:endParaRPr lang="en-GB"/>
          </a:p>
        </p:txBody>
      </p:sp>
    </p:spTree>
    <p:extLst>
      <p:ext uri="{BB962C8B-B14F-4D97-AF65-F5344CB8AC3E}">
        <p14:creationId xmlns:p14="http://schemas.microsoft.com/office/powerpoint/2010/main" val="328286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Jenna</a:t>
            </a:r>
          </a:p>
        </p:txBody>
      </p:sp>
      <p:sp>
        <p:nvSpPr>
          <p:cNvPr id="4" name="Slide Number Placeholder 3"/>
          <p:cNvSpPr>
            <a:spLocks noGrp="1"/>
          </p:cNvSpPr>
          <p:nvPr>
            <p:ph type="sldNum" sz="quarter" idx="5"/>
          </p:nvPr>
        </p:nvSpPr>
        <p:spPr/>
        <p:txBody>
          <a:bodyPr/>
          <a:lstStyle/>
          <a:p>
            <a:fld id="{5B686460-75EF-46DB-A56A-B044882DE758}" type="slidenum">
              <a:rPr lang="en-GB" smtClean="0"/>
              <a:t>13</a:t>
            </a:fld>
            <a:endParaRPr lang="en-GB"/>
          </a:p>
        </p:txBody>
      </p:sp>
    </p:spTree>
    <p:extLst>
      <p:ext uri="{BB962C8B-B14F-4D97-AF65-F5344CB8AC3E}">
        <p14:creationId xmlns:p14="http://schemas.microsoft.com/office/powerpoint/2010/main" val="39028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Juliet </a:t>
            </a:r>
          </a:p>
        </p:txBody>
      </p:sp>
      <p:sp>
        <p:nvSpPr>
          <p:cNvPr id="4" name="Slide Number Placeholder 3"/>
          <p:cNvSpPr>
            <a:spLocks noGrp="1"/>
          </p:cNvSpPr>
          <p:nvPr>
            <p:ph type="sldNum" sz="quarter" idx="5"/>
          </p:nvPr>
        </p:nvSpPr>
        <p:spPr/>
        <p:txBody>
          <a:bodyPr/>
          <a:lstStyle/>
          <a:p>
            <a:fld id="{5B686460-75EF-46DB-A56A-B044882DE758}" type="slidenum">
              <a:rPr lang="en-GB" smtClean="0"/>
              <a:t>14</a:t>
            </a:fld>
            <a:endParaRPr lang="en-GB"/>
          </a:p>
        </p:txBody>
      </p:sp>
    </p:spTree>
    <p:extLst>
      <p:ext uri="{BB962C8B-B14F-4D97-AF65-F5344CB8AC3E}">
        <p14:creationId xmlns:p14="http://schemas.microsoft.com/office/powerpoint/2010/main" val="407854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to introduce themselves </a:t>
            </a:r>
          </a:p>
        </p:txBody>
      </p:sp>
      <p:sp>
        <p:nvSpPr>
          <p:cNvPr id="4" name="Slide Number Placeholder 3"/>
          <p:cNvSpPr>
            <a:spLocks noGrp="1"/>
          </p:cNvSpPr>
          <p:nvPr>
            <p:ph type="sldNum" sz="quarter" idx="5"/>
          </p:nvPr>
        </p:nvSpPr>
        <p:spPr/>
        <p:txBody>
          <a:bodyPr/>
          <a:lstStyle/>
          <a:p>
            <a:fld id="{5B686460-75EF-46DB-A56A-B044882DE758}" type="slidenum">
              <a:rPr lang="en-GB" smtClean="0"/>
              <a:t>15</a:t>
            </a:fld>
            <a:endParaRPr lang="en-GB"/>
          </a:p>
        </p:txBody>
      </p:sp>
    </p:spTree>
    <p:extLst>
      <p:ext uri="{BB962C8B-B14F-4D97-AF65-F5344CB8AC3E}">
        <p14:creationId xmlns:p14="http://schemas.microsoft.com/office/powerpoint/2010/main" val="39922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to introduce themselves </a:t>
            </a:r>
          </a:p>
        </p:txBody>
      </p:sp>
      <p:sp>
        <p:nvSpPr>
          <p:cNvPr id="4" name="Slide Number Placeholder 3"/>
          <p:cNvSpPr>
            <a:spLocks noGrp="1"/>
          </p:cNvSpPr>
          <p:nvPr>
            <p:ph type="sldNum" sz="quarter" idx="5"/>
          </p:nvPr>
        </p:nvSpPr>
        <p:spPr/>
        <p:txBody>
          <a:bodyPr/>
          <a:lstStyle/>
          <a:p>
            <a:fld id="{5B686460-75EF-46DB-A56A-B044882DE758}" type="slidenum">
              <a:rPr lang="en-GB" smtClean="0"/>
              <a:t>2</a:t>
            </a:fld>
            <a:endParaRPr lang="en-GB"/>
          </a:p>
        </p:txBody>
      </p:sp>
    </p:spTree>
    <p:extLst>
      <p:ext uri="{BB962C8B-B14F-4D97-AF65-F5344CB8AC3E}">
        <p14:creationId xmlns:p14="http://schemas.microsoft.com/office/powerpoint/2010/main" val="294549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5"/>
          </p:nvPr>
        </p:nvSpPr>
        <p:spPr/>
        <p:txBody>
          <a:bodyPr/>
          <a:lstStyle/>
          <a:p>
            <a:fld id="{5B686460-75EF-46DB-A56A-B044882DE758}" type="slidenum">
              <a:rPr lang="en-GB" smtClean="0"/>
              <a:t>3</a:t>
            </a:fld>
            <a:endParaRPr lang="en-GB"/>
          </a:p>
        </p:txBody>
      </p:sp>
    </p:spTree>
    <p:extLst>
      <p:ext uri="{BB962C8B-B14F-4D97-AF65-F5344CB8AC3E}">
        <p14:creationId xmlns:p14="http://schemas.microsoft.com/office/powerpoint/2010/main" val="406006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5"/>
          </p:nvPr>
        </p:nvSpPr>
        <p:spPr/>
        <p:txBody>
          <a:bodyPr/>
          <a:lstStyle/>
          <a:p>
            <a:fld id="{5B686460-75EF-46DB-A56A-B044882DE758}" type="slidenum">
              <a:rPr lang="en-GB" smtClean="0"/>
              <a:t>4</a:t>
            </a:fld>
            <a:endParaRPr lang="en-GB"/>
          </a:p>
        </p:txBody>
      </p:sp>
    </p:spTree>
    <p:extLst>
      <p:ext uri="{BB962C8B-B14F-4D97-AF65-F5344CB8AC3E}">
        <p14:creationId xmlns:p14="http://schemas.microsoft.com/office/powerpoint/2010/main" val="172448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Juliet</a:t>
            </a:r>
          </a:p>
        </p:txBody>
      </p:sp>
      <p:sp>
        <p:nvSpPr>
          <p:cNvPr id="4" name="Slide Number Placeholder 3"/>
          <p:cNvSpPr>
            <a:spLocks noGrp="1"/>
          </p:cNvSpPr>
          <p:nvPr>
            <p:ph type="sldNum" sz="quarter" idx="5"/>
          </p:nvPr>
        </p:nvSpPr>
        <p:spPr/>
        <p:txBody>
          <a:bodyPr/>
          <a:lstStyle/>
          <a:p>
            <a:fld id="{5B686460-75EF-46DB-A56A-B044882DE758}" type="slidenum">
              <a:rPr lang="en-GB" smtClean="0"/>
              <a:t>5</a:t>
            </a:fld>
            <a:endParaRPr lang="en-GB"/>
          </a:p>
        </p:txBody>
      </p:sp>
    </p:spTree>
    <p:extLst>
      <p:ext uri="{BB962C8B-B14F-4D97-AF65-F5344CB8AC3E}">
        <p14:creationId xmlns:p14="http://schemas.microsoft.com/office/powerpoint/2010/main" val="270144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5"/>
          </p:nvPr>
        </p:nvSpPr>
        <p:spPr/>
        <p:txBody>
          <a:bodyPr/>
          <a:lstStyle/>
          <a:p>
            <a:fld id="{5B686460-75EF-46DB-A56A-B044882DE758}" type="slidenum">
              <a:rPr lang="en-GB" smtClean="0"/>
              <a:t>6</a:t>
            </a:fld>
            <a:endParaRPr lang="en-GB"/>
          </a:p>
        </p:txBody>
      </p:sp>
    </p:spTree>
    <p:extLst>
      <p:ext uri="{BB962C8B-B14F-4D97-AF65-F5344CB8AC3E}">
        <p14:creationId xmlns:p14="http://schemas.microsoft.com/office/powerpoint/2010/main" val="104865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Jenna</a:t>
            </a:r>
          </a:p>
        </p:txBody>
      </p:sp>
      <p:sp>
        <p:nvSpPr>
          <p:cNvPr id="4" name="Slide Number Placeholder 3"/>
          <p:cNvSpPr>
            <a:spLocks noGrp="1"/>
          </p:cNvSpPr>
          <p:nvPr>
            <p:ph type="sldNum" sz="quarter" idx="5"/>
          </p:nvPr>
        </p:nvSpPr>
        <p:spPr/>
        <p:txBody>
          <a:bodyPr/>
          <a:lstStyle/>
          <a:p>
            <a:fld id="{5B686460-75EF-46DB-A56A-B044882DE758}" type="slidenum">
              <a:rPr lang="en-GB" smtClean="0"/>
              <a:t>7</a:t>
            </a:fld>
            <a:endParaRPr lang="en-GB"/>
          </a:p>
        </p:txBody>
      </p:sp>
    </p:spTree>
    <p:extLst>
      <p:ext uri="{BB962C8B-B14F-4D97-AF65-F5344CB8AC3E}">
        <p14:creationId xmlns:p14="http://schemas.microsoft.com/office/powerpoint/2010/main" val="46212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Juliet</a:t>
            </a:r>
          </a:p>
        </p:txBody>
      </p:sp>
      <p:sp>
        <p:nvSpPr>
          <p:cNvPr id="4" name="Slide Number Placeholder 3"/>
          <p:cNvSpPr>
            <a:spLocks noGrp="1"/>
          </p:cNvSpPr>
          <p:nvPr>
            <p:ph type="sldNum" sz="quarter" idx="5"/>
          </p:nvPr>
        </p:nvSpPr>
        <p:spPr/>
        <p:txBody>
          <a:bodyPr/>
          <a:lstStyle/>
          <a:p>
            <a:fld id="{5B686460-75EF-46DB-A56A-B044882DE758}" type="slidenum">
              <a:rPr lang="en-GB" smtClean="0"/>
              <a:t>8</a:t>
            </a:fld>
            <a:endParaRPr lang="en-GB"/>
          </a:p>
        </p:txBody>
      </p:sp>
    </p:spTree>
    <p:extLst>
      <p:ext uri="{BB962C8B-B14F-4D97-AF65-F5344CB8AC3E}">
        <p14:creationId xmlns:p14="http://schemas.microsoft.com/office/powerpoint/2010/main" val="264925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5"/>
          </p:nvPr>
        </p:nvSpPr>
        <p:spPr/>
        <p:txBody>
          <a:bodyPr/>
          <a:lstStyle/>
          <a:p>
            <a:fld id="{5B686460-75EF-46DB-A56A-B044882DE758}" type="slidenum">
              <a:rPr lang="en-GB" smtClean="0"/>
              <a:t>9</a:t>
            </a:fld>
            <a:endParaRPr lang="en-GB"/>
          </a:p>
        </p:txBody>
      </p:sp>
    </p:spTree>
    <p:extLst>
      <p:ext uri="{BB962C8B-B14F-4D97-AF65-F5344CB8AC3E}">
        <p14:creationId xmlns:p14="http://schemas.microsoft.com/office/powerpoint/2010/main" val="162344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hool supplies in a box">
            <a:extLst>
              <a:ext uri="{FF2B5EF4-FFF2-40B4-BE49-F238E27FC236}">
                <a16:creationId xmlns:a16="http://schemas.microsoft.com/office/drawing/2014/main" id="{DCE2241E-E865-7900-D0C3-19DA186C379A}"/>
              </a:ext>
            </a:extLst>
          </p:cNvPr>
          <p:cNvPicPr>
            <a:picLocks noChangeAspect="1"/>
          </p:cNvPicPr>
          <p:nvPr/>
        </p:nvPicPr>
        <p:blipFill rotWithShape="1">
          <a:blip r:embed="rId3"/>
          <a:srcRect l="22539" r="2514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79F68532-DB5F-4957-A54B-CA2103F285D3}"/>
              </a:ext>
            </a:extLst>
          </p:cNvPr>
          <p:cNvSpPr>
            <a:spLocks noGrp="1"/>
          </p:cNvSpPr>
          <p:nvPr>
            <p:ph type="ctrTitle"/>
          </p:nvPr>
        </p:nvSpPr>
        <p:spPr>
          <a:xfrm>
            <a:off x="5380563" y="1678665"/>
            <a:ext cx="3887839" cy="2372168"/>
          </a:xfrm>
        </p:spPr>
        <p:txBody>
          <a:bodyPr>
            <a:normAutofit/>
          </a:bodyPr>
          <a:lstStyle/>
          <a:p>
            <a:r>
              <a:rPr lang="en-GB" dirty="0"/>
              <a:t>Preparing for School</a:t>
            </a:r>
          </a:p>
        </p:txBody>
      </p:sp>
      <p:sp>
        <p:nvSpPr>
          <p:cNvPr id="3" name="Subtitle 2">
            <a:extLst>
              <a:ext uri="{FF2B5EF4-FFF2-40B4-BE49-F238E27FC236}">
                <a16:creationId xmlns:a16="http://schemas.microsoft.com/office/drawing/2014/main" id="{EC17F2C8-623E-4801-AC1E-2F464E7ED148}"/>
              </a:ext>
            </a:extLst>
          </p:cNvPr>
          <p:cNvSpPr>
            <a:spLocks noGrp="1"/>
          </p:cNvSpPr>
          <p:nvPr>
            <p:ph type="subTitle" idx="1"/>
          </p:nvPr>
        </p:nvSpPr>
        <p:spPr>
          <a:xfrm>
            <a:off x="5380563" y="4050833"/>
            <a:ext cx="3893440" cy="1096899"/>
          </a:xfrm>
        </p:spPr>
        <p:txBody>
          <a:bodyPr>
            <a:normAutofit/>
          </a:bodyPr>
          <a:lstStyle/>
          <a:p>
            <a:r>
              <a:rPr lang="en-GB" dirty="0"/>
              <a:t>Eastwick Infant School</a:t>
            </a:r>
          </a:p>
          <a:p>
            <a:r>
              <a:rPr lang="en-GB" dirty="0"/>
              <a:t>22</a:t>
            </a:r>
            <a:r>
              <a:rPr lang="en-GB" baseline="30000" dirty="0"/>
              <a:t>nd</a:t>
            </a:r>
            <a:r>
              <a:rPr lang="en-GB" dirty="0"/>
              <a:t> March 2023</a:t>
            </a:r>
          </a:p>
        </p:txBody>
      </p:sp>
    </p:spTree>
    <p:extLst>
      <p:ext uri="{BB962C8B-B14F-4D97-AF65-F5344CB8AC3E}">
        <p14:creationId xmlns:p14="http://schemas.microsoft.com/office/powerpoint/2010/main" val="118038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7BA-6453-919D-84F6-775996A00A93}"/>
              </a:ext>
            </a:extLst>
          </p:cNvPr>
          <p:cNvSpPr>
            <a:spLocks noGrp="1"/>
          </p:cNvSpPr>
          <p:nvPr>
            <p:ph type="title"/>
          </p:nvPr>
        </p:nvSpPr>
        <p:spPr>
          <a:xfrm>
            <a:off x="677334" y="609600"/>
            <a:ext cx="8596668" cy="861391"/>
          </a:xfrm>
        </p:spPr>
        <p:txBody>
          <a:bodyPr/>
          <a:lstStyle/>
          <a:p>
            <a:r>
              <a:rPr lang="en-GB" dirty="0"/>
              <a:t>Reading </a:t>
            </a:r>
          </a:p>
        </p:txBody>
      </p:sp>
      <p:sp>
        <p:nvSpPr>
          <p:cNvPr id="3" name="Text Placeholder 2">
            <a:extLst>
              <a:ext uri="{FF2B5EF4-FFF2-40B4-BE49-F238E27FC236}">
                <a16:creationId xmlns:a16="http://schemas.microsoft.com/office/drawing/2014/main" id="{7FF3C974-950C-17AC-8894-F3AA67126365}"/>
              </a:ext>
            </a:extLst>
          </p:cNvPr>
          <p:cNvSpPr>
            <a:spLocks noGrp="1"/>
          </p:cNvSpPr>
          <p:nvPr>
            <p:ph type="body" idx="1"/>
          </p:nvPr>
        </p:nvSpPr>
        <p:spPr>
          <a:xfrm>
            <a:off x="675744" y="1253856"/>
            <a:ext cx="4185623" cy="576262"/>
          </a:xfrm>
        </p:spPr>
        <p:txBody>
          <a:bodyPr/>
          <a:lstStyle/>
          <a:p>
            <a:r>
              <a:rPr lang="en-GB" sz="2000" dirty="0"/>
              <a:t>What school readiness looks like </a:t>
            </a:r>
          </a:p>
        </p:txBody>
      </p:sp>
      <p:sp>
        <p:nvSpPr>
          <p:cNvPr id="4" name="Content Placeholder 3">
            <a:extLst>
              <a:ext uri="{FF2B5EF4-FFF2-40B4-BE49-F238E27FC236}">
                <a16:creationId xmlns:a16="http://schemas.microsoft.com/office/drawing/2014/main" id="{C150CCBC-5902-0342-5325-E714BE69D786}"/>
              </a:ext>
            </a:extLst>
          </p:cNvPr>
          <p:cNvSpPr>
            <a:spLocks noGrp="1"/>
          </p:cNvSpPr>
          <p:nvPr>
            <p:ph sz="half" idx="2"/>
          </p:nvPr>
        </p:nvSpPr>
        <p:spPr>
          <a:xfrm>
            <a:off x="675745" y="1961323"/>
            <a:ext cx="4185623" cy="4080040"/>
          </a:xfrm>
        </p:spPr>
        <p:txBody>
          <a:bodyPr>
            <a:normAutofit fontScale="85000" lnSpcReduction="20000"/>
          </a:bodyPr>
          <a:lstStyle/>
          <a:p>
            <a:r>
              <a:rPr lang="en-GB" dirty="0"/>
              <a:t>Talking about pictures</a:t>
            </a:r>
          </a:p>
          <a:p>
            <a:r>
              <a:rPr lang="en-GB" dirty="0"/>
              <a:t>Knowing how to hold and open a book</a:t>
            </a:r>
          </a:p>
          <a:p>
            <a:r>
              <a:rPr lang="en-GB" dirty="0"/>
              <a:t>Being respectful with books </a:t>
            </a:r>
          </a:p>
          <a:p>
            <a:r>
              <a:rPr lang="en-GB" dirty="0"/>
              <a:t>Turning the pages of the story </a:t>
            </a:r>
          </a:p>
          <a:p>
            <a:r>
              <a:rPr lang="en-GB" dirty="0"/>
              <a:t>Talking about what they can see in the pictures</a:t>
            </a:r>
          </a:p>
          <a:p>
            <a:r>
              <a:rPr lang="en-GB" dirty="0"/>
              <a:t>Knowing the difference between pictures and words </a:t>
            </a:r>
          </a:p>
          <a:p>
            <a:r>
              <a:rPr lang="en-GB" dirty="0"/>
              <a:t>Knowing familiar stories and having favourites </a:t>
            </a:r>
          </a:p>
          <a:p>
            <a:r>
              <a:rPr lang="en-GB" dirty="0"/>
              <a:t>Being able to join in with repeated refrains from favourite or familiar stories </a:t>
            </a:r>
          </a:p>
          <a:p>
            <a:r>
              <a:rPr lang="en-GB" dirty="0"/>
              <a:t>Know the first sound of their name </a:t>
            </a:r>
          </a:p>
          <a:p>
            <a:r>
              <a:rPr lang="en-GB" dirty="0"/>
              <a:t>Recognise their name when its written down</a:t>
            </a:r>
          </a:p>
          <a:p>
            <a:endParaRPr lang="en-GB" dirty="0"/>
          </a:p>
        </p:txBody>
      </p:sp>
      <p:sp>
        <p:nvSpPr>
          <p:cNvPr id="5" name="Text Placeholder 4">
            <a:extLst>
              <a:ext uri="{FF2B5EF4-FFF2-40B4-BE49-F238E27FC236}">
                <a16:creationId xmlns:a16="http://schemas.microsoft.com/office/drawing/2014/main" id="{36EA4848-2110-C9F8-D1CE-369E88946BD1}"/>
              </a:ext>
            </a:extLst>
          </p:cNvPr>
          <p:cNvSpPr>
            <a:spLocks noGrp="1"/>
          </p:cNvSpPr>
          <p:nvPr>
            <p:ph type="body" sz="quarter" idx="3"/>
          </p:nvPr>
        </p:nvSpPr>
        <p:spPr>
          <a:xfrm>
            <a:off x="5088383" y="1362424"/>
            <a:ext cx="4185618" cy="576262"/>
          </a:xfrm>
        </p:spPr>
        <p:txBody>
          <a:bodyPr/>
          <a:lstStyle/>
          <a:p>
            <a:r>
              <a:rPr lang="en-GB" dirty="0"/>
              <a:t>What you can do</a:t>
            </a:r>
          </a:p>
        </p:txBody>
      </p:sp>
      <p:sp>
        <p:nvSpPr>
          <p:cNvPr id="6" name="Content Placeholder 5">
            <a:extLst>
              <a:ext uri="{FF2B5EF4-FFF2-40B4-BE49-F238E27FC236}">
                <a16:creationId xmlns:a16="http://schemas.microsoft.com/office/drawing/2014/main" id="{9E3E09B5-13E0-DFAA-6F05-9B9031D64CA7}"/>
              </a:ext>
            </a:extLst>
          </p:cNvPr>
          <p:cNvSpPr>
            <a:spLocks noGrp="1"/>
          </p:cNvSpPr>
          <p:nvPr>
            <p:ph sz="quarter" idx="4"/>
          </p:nvPr>
        </p:nvSpPr>
        <p:spPr>
          <a:xfrm>
            <a:off x="5088384" y="1961323"/>
            <a:ext cx="4185617" cy="4080039"/>
          </a:xfrm>
        </p:spPr>
        <p:txBody>
          <a:bodyPr>
            <a:normAutofit fontScale="85000" lnSpcReduction="20000"/>
          </a:bodyPr>
          <a:lstStyle/>
          <a:p>
            <a:r>
              <a:rPr lang="en-GB" dirty="0"/>
              <a:t>Visiting the local library</a:t>
            </a:r>
          </a:p>
          <a:p>
            <a:r>
              <a:rPr lang="en-GB" dirty="0"/>
              <a:t>Reading in front of your children to show that reading can be a passion</a:t>
            </a:r>
          </a:p>
          <a:p>
            <a:r>
              <a:rPr lang="en-GB" dirty="0"/>
              <a:t>Reading signs and labels to your children</a:t>
            </a:r>
          </a:p>
          <a:p>
            <a:r>
              <a:rPr lang="en-GB" dirty="0"/>
              <a:t>Read to your child every day</a:t>
            </a:r>
          </a:p>
          <a:p>
            <a:r>
              <a:rPr lang="en-GB" dirty="0"/>
              <a:t>Read familiar stories so children become familiar with language patterns </a:t>
            </a:r>
          </a:p>
          <a:p>
            <a:r>
              <a:rPr lang="en-GB" dirty="0"/>
              <a:t>show children different contexts for reading e.g. recipe books, birthday cards etc.  </a:t>
            </a:r>
          </a:p>
          <a:p>
            <a:r>
              <a:rPr lang="en-GB" dirty="0"/>
              <a:t>Have a reading routine e.g. bedtime story </a:t>
            </a:r>
          </a:p>
          <a:p>
            <a:endParaRPr lang="en-GB" dirty="0"/>
          </a:p>
        </p:txBody>
      </p:sp>
    </p:spTree>
    <p:extLst>
      <p:ext uri="{BB962C8B-B14F-4D97-AF65-F5344CB8AC3E}">
        <p14:creationId xmlns:p14="http://schemas.microsoft.com/office/powerpoint/2010/main" val="14924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B753-E68D-6EF8-DC99-DA876CF1E407}"/>
              </a:ext>
            </a:extLst>
          </p:cNvPr>
          <p:cNvSpPr>
            <a:spLocks noGrp="1"/>
          </p:cNvSpPr>
          <p:nvPr>
            <p:ph type="title"/>
          </p:nvPr>
        </p:nvSpPr>
        <p:spPr/>
        <p:txBody>
          <a:bodyPr/>
          <a:lstStyle/>
          <a:p>
            <a:r>
              <a:rPr lang="en-GB" dirty="0"/>
              <a:t>Pre-writing </a:t>
            </a:r>
          </a:p>
        </p:txBody>
      </p:sp>
      <p:sp>
        <p:nvSpPr>
          <p:cNvPr id="3" name="Content Placeholder 2">
            <a:extLst>
              <a:ext uri="{FF2B5EF4-FFF2-40B4-BE49-F238E27FC236}">
                <a16:creationId xmlns:a16="http://schemas.microsoft.com/office/drawing/2014/main" id="{C2ED101A-EE3A-8488-11F8-95B033B2C519}"/>
              </a:ext>
            </a:extLst>
          </p:cNvPr>
          <p:cNvSpPr>
            <a:spLocks noGrp="1"/>
          </p:cNvSpPr>
          <p:nvPr>
            <p:ph idx="1"/>
          </p:nvPr>
        </p:nvSpPr>
        <p:spPr>
          <a:xfrm>
            <a:off x="677334" y="1372798"/>
            <a:ext cx="8596668" cy="4481737"/>
          </a:xfrm>
        </p:spPr>
        <p:txBody>
          <a:bodyPr>
            <a:normAutofit fontScale="85000" lnSpcReduction="10000"/>
          </a:bodyPr>
          <a:lstStyle/>
          <a:p>
            <a:pPr>
              <a:buFont typeface="Arial" charset="0"/>
              <a:buNone/>
              <a:defRPr/>
            </a:pPr>
            <a:r>
              <a:rPr lang="en-GB" sz="1800" b="1" dirty="0">
                <a:cs typeface="Arial" charset="0"/>
              </a:rPr>
              <a:t>Pre-writing skills </a:t>
            </a:r>
            <a:endParaRPr lang="en-GB" sz="1800" dirty="0">
              <a:cs typeface="Arial" charset="0"/>
            </a:endParaRPr>
          </a:p>
          <a:p>
            <a:pPr>
              <a:buFont typeface="Arial" charset="0"/>
              <a:buNone/>
              <a:defRPr/>
            </a:pPr>
            <a:r>
              <a:rPr lang="en-GB" sz="1800" dirty="0">
                <a:cs typeface="Arial" charset="0"/>
              </a:rPr>
              <a:t>     There is often an assumption that children should be able to write by the time they start school. This is </a:t>
            </a:r>
            <a:r>
              <a:rPr lang="en-GB" sz="1800" b="1" dirty="0">
                <a:cs typeface="Arial" charset="0"/>
              </a:rPr>
              <a:t>not</a:t>
            </a:r>
            <a:r>
              <a:rPr lang="en-GB" sz="1800" dirty="0">
                <a:cs typeface="Arial" charset="0"/>
              </a:rPr>
              <a:t> expected by schools but it is always an advantage if children are happy to pick up a pencil and </a:t>
            </a:r>
            <a:r>
              <a:rPr lang="en-GB" sz="1800" dirty="0">
                <a:solidFill>
                  <a:schemeClr val="tx1"/>
                </a:solidFill>
                <a:cs typeface="Arial" charset="0"/>
              </a:rPr>
              <a:t>make meaningful marks for them</a:t>
            </a:r>
            <a:r>
              <a:rPr lang="en-GB" sz="1800" dirty="0">
                <a:cs typeface="Arial" charset="0"/>
              </a:rPr>
              <a:t>. If children are writing they should be taught to use lower case letters and encouraged to hold a pencil in a tripod grip. </a:t>
            </a:r>
          </a:p>
          <a:p>
            <a:pPr>
              <a:buFont typeface="Arial" charset="0"/>
              <a:buNone/>
              <a:defRPr/>
            </a:pPr>
            <a:endParaRPr lang="en-GB" dirty="0">
              <a:cs typeface="Arial" charset="0"/>
            </a:endParaRPr>
          </a:p>
          <a:p>
            <a:pPr>
              <a:buFont typeface="Arial" charset="0"/>
              <a:buNone/>
              <a:defRPr/>
            </a:pPr>
            <a:r>
              <a:rPr lang="en-GB" dirty="0">
                <a:cs typeface="Arial" charset="0"/>
              </a:rPr>
              <a:t>Top tips: </a:t>
            </a:r>
          </a:p>
          <a:p>
            <a:pPr>
              <a:defRPr/>
            </a:pPr>
            <a:r>
              <a:rPr lang="en-GB" sz="1800" dirty="0">
                <a:cs typeface="Arial" charset="0"/>
              </a:rPr>
              <a:t>Praise writing attempts</a:t>
            </a:r>
            <a:endParaRPr lang="en-GB" dirty="0">
              <a:cs typeface="Arial" charset="0"/>
            </a:endParaRPr>
          </a:p>
          <a:p>
            <a:pPr>
              <a:defRPr/>
            </a:pPr>
            <a:r>
              <a:rPr lang="en-GB" sz="1800" dirty="0">
                <a:cs typeface="Arial" charset="0"/>
              </a:rPr>
              <a:t>Use phrases such as ‘tell me about your writing’ </a:t>
            </a:r>
          </a:p>
          <a:p>
            <a:pPr>
              <a:defRPr/>
            </a:pPr>
            <a:r>
              <a:rPr lang="en-GB" sz="1800" dirty="0">
                <a:cs typeface="Arial" charset="0"/>
              </a:rPr>
              <a:t>Don’t correct spellings </a:t>
            </a:r>
          </a:p>
          <a:p>
            <a:pPr>
              <a:defRPr/>
            </a:pPr>
            <a:r>
              <a:rPr lang="en-GB" dirty="0">
                <a:cs typeface="Arial" charset="0"/>
              </a:rPr>
              <a:t>If you are model writing use lower case and print letters</a:t>
            </a:r>
          </a:p>
          <a:p>
            <a:pPr>
              <a:defRPr/>
            </a:pPr>
            <a:r>
              <a:rPr lang="en-GB" sz="1800" dirty="0">
                <a:cs typeface="Arial" charset="0"/>
              </a:rPr>
              <a:t>Mirror writing is developmental – don’t panic if you see children writing backwards or forming letters backwards. </a:t>
            </a:r>
          </a:p>
          <a:p>
            <a:pPr>
              <a:defRPr/>
            </a:pPr>
            <a:r>
              <a:rPr lang="en-GB" sz="1800" dirty="0">
                <a:cs typeface="Arial" charset="0"/>
              </a:rPr>
              <a:t>Swapping hands is developmenta</a:t>
            </a:r>
            <a:r>
              <a:rPr lang="en-GB" dirty="0">
                <a:cs typeface="Arial" charset="0"/>
              </a:rPr>
              <a:t>l – some children are not ready to have a dominant hand. </a:t>
            </a:r>
            <a:endParaRPr lang="en-GB" sz="1800" dirty="0">
              <a:cs typeface="Arial" charset="0"/>
            </a:endParaRPr>
          </a:p>
          <a:p>
            <a:pPr>
              <a:buFont typeface="Arial" charset="0"/>
              <a:buNone/>
              <a:defRPr/>
            </a:pPr>
            <a:endParaRPr lang="en-GB" dirty="0">
              <a:cs typeface="Arial" charset="0"/>
            </a:endParaRPr>
          </a:p>
          <a:p>
            <a:pPr>
              <a:buFont typeface="Arial" charset="0"/>
              <a:buNone/>
              <a:defRPr/>
            </a:pPr>
            <a:endParaRPr lang="en-GB" sz="1800" dirty="0">
              <a:cs typeface="Arial" charset="0"/>
            </a:endParaRPr>
          </a:p>
          <a:p>
            <a:pPr>
              <a:buFont typeface="Arial" charset="0"/>
              <a:buNone/>
              <a:defRPr/>
            </a:pPr>
            <a:endParaRPr lang="en-GB" sz="1800" dirty="0">
              <a:cs typeface="Arial" charset="0"/>
            </a:endParaRPr>
          </a:p>
          <a:p>
            <a:pPr>
              <a:buFont typeface="Arial" charset="0"/>
              <a:buNone/>
              <a:defRPr/>
            </a:pPr>
            <a:endParaRPr lang="en-GB" dirty="0"/>
          </a:p>
        </p:txBody>
      </p:sp>
    </p:spTree>
    <p:extLst>
      <p:ext uri="{BB962C8B-B14F-4D97-AF65-F5344CB8AC3E}">
        <p14:creationId xmlns:p14="http://schemas.microsoft.com/office/powerpoint/2010/main" val="412500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F49D-0230-4843-8498-41BD52B37284}"/>
              </a:ext>
            </a:extLst>
          </p:cNvPr>
          <p:cNvSpPr>
            <a:spLocks noGrp="1"/>
          </p:cNvSpPr>
          <p:nvPr>
            <p:ph type="title"/>
          </p:nvPr>
        </p:nvSpPr>
        <p:spPr>
          <a:xfrm>
            <a:off x="677334" y="609600"/>
            <a:ext cx="8596668" cy="856343"/>
          </a:xfrm>
        </p:spPr>
        <p:txBody>
          <a:bodyPr/>
          <a:lstStyle/>
          <a:p>
            <a:r>
              <a:rPr lang="en-GB" dirty="0"/>
              <a:t>Phase 1 phonics </a:t>
            </a:r>
          </a:p>
        </p:txBody>
      </p:sp>
      <p:sp>
        <p:nvSpPr>
          <p:cNvPr id="3" name="Content Placeholder 2">
            <a:extLst>
              <a:ext uri="{FF2B5EF4-FFF2-40B4-BE49-F238E27FC236}">
                <a16:creationId xmlns:a16="http://schemas.microsoft.com/office/drawing/2014/main" id="{0B327095-C321-41BD-A41E-8E79C391CEDC}"/>
              </a:ext>
            </a:extLst>
          </p:cNvPr>
          <p:cNvSpPr>
            <a:spLocks noGrp="1"/>
          </p:cNvSpPr>
          <p:nvPr>
            <p:ph idx="1"/>
          </p:nvPr>
        </p:nvSpPr>
        <p:spPr>
          <a:xfrm>
            <a:off x="677334" y="1465943"/>
            <a:ext cx="8596668" cy="4575419"/>
          </a:xfrm>
        </p:spPr>
        <p:txBody>
          <a:bodyPr>
            <a:normAutofit fontScale="92500" lnSpcReduction="10000"/>
          </a:bodyPr>
          <a:lstStyle/>
          <a:p>
            <a:r>
              <a:rPr lang="en-GB" dirty="0"/>
              <a:t>Phase 1 aspects:</a:t>
            </a:r>
          </a:p>
          <a:p>
            <a:pPr marL="0" indent="0">
              <a:buNone/>
            </a:pPr>
            <a:r>
              <a:rPr lang="en-GB" dirty="0"/>
              <a:t>Aspect 1: Environmental sounds </a:t>
            </a:r>
          </a:p>
          <a:p>
            <a:pPr marL="0" indent="0">
              <a:buNone/>
            </a:pPr>
            <a:r>
              <a:rPr lang="en-GB" dirty="0"/>
              <a:t>Aspect 2: Instrumental sounds </a:t>
            </a:r>
          </a:p>
          <a:p>
            <a:pPr marL="0" indent="0">
              <a:buNone/>
            </a:pPr>
            <a:r>
              <a:rPr lang="en-GB" dirty="0"/>
              <a:t>Aspect 3: Body Percussion</a:t>
            </a:r>
          </a:p>
          <a:p>
            <a:pPr marL="0" indent="0">
              <a:buNone/>
            </a:pPr>
            <a:r>
              <a:rPr lang="en-GB" dirty="0"/>
              <a:t>Aspect 4: Rhythm and Rhyme </a:t>
            </a:r>
          </a:p>
          <a:p>
            <a:pPr marL="0" indent="0">
              <a:buNone/>
            </a:pPr>
            <a:r>
              <a:rPr lang="en-GB" dirty="0"/>
              <a:t>Aspect 5: Alliteration</a:t>
            </a:r>
          </a:p>
          <a:p>
            <a:pPr marL="0" indent="0">
              <a:buNone/>
            </a:pPr>
            <a:r>
              <a:rPr lang="en-GB" dirty="0"/>
              <a:t>Aspect 6: Voice Sounds </a:t>
            </a:r>
          </a:p>
          <a:p>
            <a:pPr marL="0" indent="0">
              <a:buNone/>
            </a:pPr>
            <a:r>
              <a:rPr lang="en-GB" dirty="0"/>
              <a:t>Aspect 7: Oral blending and segmenting</a:t>
            </a:r>
          </a:p>
          <a:p>
            <a:pPr marL="0" indent="0">
              <a:buNone/>
            </a:pPr>
            <a:endParaRPr lang="en-GB" dirty="0"/>
          </a:p>
          <a:p>
            <a:pPr marL="0" indent="0">
              <a:buNone/>
            </a:pPr>
            <a:r>
              <a:rPr lang="en-GB" dirty="0"/>
              <a:t>Phase 1 phonics underpins reading and writing and will help your child to be prepared for phase 2 phonics when they enter school. </a:t>
            </a:r>
          </a:p>
          <a:p>
            <a:pPr marL="0" indent="0">
              <a:buNone/>
            </a:pPr>
            <a:r>
              <a:rPr lang="en-GB" dirty="0"/>
              <a:t>Hand out’s available with suggested activities and top tip for each aspect.  </a:t>
            </a:r>
          </a:p>
          <a:p>
            <a:pPr marL="0" indent="0">
              <a:buNone/>
            </a:pPr>
            <a:r>
              <a:rPr lang="en-GB" dirty="0"/>
              <a:t>We suggest games over workshops – let’s have a go! </a:t>
            </a:r>
          </a:p>
        </p:txBody>
      </p:sp>
      <p:pic>
        <p:nvPicPr>
          <p:cNvPr id="1026" name="Picture 2" descr="Tips for a Successful Circle Time | FunShine Blog">
            <a:extLst>
              <a:ext uri="{FF2B5EF4-FFF2-40B4-BE49-F238E27FC236}">
                <a16:creationId xmlns:a16="http://schemas.microsoft.com/office/drawing/2014/main" id="{24D23577-DD5E-41ED-91CC-54A35DDBD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107" y="1037771"/>
            <a:ext cx="2369792" cy="316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0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6781-D612-E7A7-587B-29BDCC3B63C8}"/>
              </a:ext>
            </a:extLst>
          </p:cNvPr>
          <p:cNvSpPr>
            <a:spLocks noGrp="1"/>
          </p:cNvSpPr>
          <p:nvPr>
            <p:ph type="title"/>
          </p:nvPr>
        </p:nvSpPr>
        <p:spPr/>
        <p:txBody>
          <a:bodyPr/>
          <a:lstStyle/>
          <a:p>
            <a:r>
              <a:rPr lang="en-GB" dirty="0"/>
              <a:t>Number and Number Pattern</a:t>
            </a:r>
          </a:p>
        </p:txBody>
      </p:sp>
      <p:sp>
        <p:nvSpPr>
          <p:cNvPr id="3" name="Text Placeholder 2">
            <a:extLst>
              <a:ext uri="{FF2B5EF4-FFF2-40B4-BE49-F238E27FC236}">
                <a16:creationId xmlns:a16="http://schemas.microsoft.com/office/drawing/2014/main" id="{293BABFD-5ECD-DAAF-F953-2A78E610102C}"/>
              </a:ext>
            </a:extLst>
          </p:cNvPr>
          <p:cNvSpPr>
            <a:spLocks noGrp="1"/>
          </p:cNvSpPr>
          <p:nvPr>
            <p:ph type="body" idx="1"/>
          </p:nvPr>
        </p:nvSpPr>
        <p:spPr>
          <a:xfrm>
            <a:off x="675744" y="1354138"/>
            <a:ext cx="4412638" cy="814142"/>
          </a:xfrm>
        </p:spPr>
        <p:txBody>
          <a:bodyPr/>
          <a:lstStyle/>
          <a:p>
            <a:r>
              <a:rPr lang="en-GB" dirty="0"/>
              <a:t>What school readiness looks like</a:t>
            </a:r>
          </a:p>
        </p:txBody>
      </p:sp>
      <p:sp>
        <p:nvSpPr>
          <p:cNvPr id="4" name="Content Placeholder 3">
            <a:extLst>
              <a:ext uri="{FF2B5EF4-FFF2-40B4-BE49-F238E27FC236}">
                <a16:creationId xmlns:a16="http://schemas.microsoft.com/office/drawing/2014/main" id="{C4CB80BC-AE4B-BC71-80F9-3BE7B2AAF431}"/>
              </a:ext>
            </a:extLst>
          </p:cNvPr>
          <p:cNvSpPr>
            <a:spLocks noGrp="1"/>
          </p:cNvSpPr>
          <p:nvPr>
            <p:ph sz="half" idx="2"/>
          </p:nvPr>
        </p:nvSpPr>
        <p:spPr>
          <a:xfrm>
            <a:off x="675744" y="2168280"/>
            <a:ext cx="4185623" cy="3304117"/>
          </a:xfrm>
        </p:spPr>
        <p:txBody>
          <a:bodyPr>
            <a:normAutofit fontScale="70000" lnSpcReduction="20000"/>
          </a:bodyPr>
          <a:lstStyle/>
          <a:p>
            <a:r>
              <a:rPr lang="en-GB" dirty="0"/>
              <a:t>Being able to match (recognise something that is the same –shape, picture etc) </a:t>
            </a:r>
          </a:p>
          <a:p>
            <a:r>
              <a:rPr lang="en-GB" dirty="0"/>
              <a:t>Being able to sort objects different ways (by colour, by size, by shape)</a:t>
            </a:r>
          </a:p>
          <a:p>
            <a:r>
              <a:rPr lang="en-GB" dirty="0"/>
              <a:t>Being able to compare and talk about difference and similarities</a:t>
            </a:r>
          </a:p>
          <a:p>
            <a:r>
              <a:rPr lang="en-GB" dirty="0"/>
              <a:t>Being able to order, put items into an order so they are counted one and only once</a:t>
            </a:r>
          </a:p>
          <a:p>
            <a:r>
              <a:rPr lang="en-GB" dirty="0"/>
              <a:t>Understand words such as first, last and next</a:t>
            </a:r>
          </a:p>
          <a:p>
            <a:r>
              <a:rPr lang="en-GB" dirty="0"/>
              <a:t>Understand use positional words such as behind, in front, below, beside etc </a:t>
            </a:r>
          </a:p>
          <a:p>
            <a:r>
              <a:rPr lang="en-GB" dirty="0"/>
              <a:t>Having an understand that you start counting zero </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9A1DD32B-2833-D173-D12C-6BA46A073E5A}"/>
              </a:ext>
            </a:extLst>
          </p:cNvPr>
          <p:cNvSpPr>
            <a:spLocks noGrp="1"/>
          </p:cNvSpPr>
          <p:nvPr>
            <p:ph type="body" sz="quarter" idx="3"/>
          </p:nvPr>
        </p:nvSpPr>
        <p:spPr>
          <a:xfrm>
            <a:off x="5088383" y="1375566"/>
            <a:ext cx="4185618" cy="576262"/>
          </a:xfrm>
        </p:spPr>
        <p:txBody>
          <a:bodyPr/>
          <a:lstStyle/>
          <a:p>
            <a:r>
              <a:rPr lang="en-GB" dirty="0"/>
              <a:t>What you can do</a:t>
            </a:r>
          </a:p>
        </p:txBody>
      </p:sp>
      <p:sp>
        <p:nvSpPr>
          <p:cNvPr id="6" name="Content Placeholder 5">
            <a:extLst>
              <a:ext uri="{FF2B5EF4-FFF2-40B4-BE49-F238E27FC236}">
                <a16:creationId xmlns:a16="http://schemas.microsoft.com/office/drawing/2014/main" id="{258B8F8B-E2ED-2412-2EAF-F7815F4A89AC}"/>
              </a:ext>
            </a:extLst>
          </p:cNvPr>
          <p:cNvSpPr>
            <a:spLocks noGrp="1"/>
          </p:cNvSpPr>
          <p:nvPr>
            <p:ph sz="quarter" idx="4"/>
          </p:nvPr>
        </p:nvSpPr>
        <p:spPr>
          <a:xfrm>
            <a:off x="5088384" y="2161203"/>
            <a:ext cx="4185617" cy="3789431"/>
          </a:xfrm>
        </p:spPr>
        <p:txBody>
          <a:bodyPr>
            <a:normAutofit fontScale="70000" lnSpcReduction="20000"/>
          </a:bodyPr>
          <a:lstStyle/>
          <a:p>
            <a:r>
              <a:rPr lang="en-GB" dirty="0"/>
              <a:t>Spot and talk about numbers in the environment e.g. house numbers, car reg plate, when cooking, measuring feet for new shoes </a:t>
            </a:r>
          </a:p>
          <a:p>
            <a:r>
              <a:rPr lang="en-GB" dirty="0"/>
              <a:t>Play puzzles and matching games</a:t>
            </a:r>
          </a:p>
          <a:p>
            <a:r>
              <a:rPr lang="en-GB" dirty="0"/>
              <a:t>Play spot the difference</a:t>
            </a:r>
          </a:p>
          <a:p>
            <a:r>
              <a:rPr lang="en-GB" dirty="0"/>
              <a:t>Sing nursery rhymes which include numbers and number patterns </a:t>
            </a:r>
          </a:p>
          <a:p>
            <a:r>
              <a:rPr lang="en-GB" dirty="0"/>
              <a:t>Count actions, going up the stairs, buttons on your coat </a:t>
            </a:r>
          </a:p>
          <a:p>
            <a:r>
              <a:rPr lang="en-GB" dirty="0"/>
              <a:t>Play games that involve counting e.g. snakes and ladders, board games, counting socks in the washing. </a:t>
            </a:r>
          </a:p>
          <a:p>
            <a:r>
              <a:rPr lang="en-GB" dirty="0"/>
              <a:t>When counting start at zero </a:t>
            </a:r>
          </a:p>
          <a:p>
            <a:r>
              <a:rPr lang="en-GB" dirty="0"/>
              <a:t>Dice games and dominos </a:t>
            </a:r>
          </a:p>
          <a:p>
            <a:r>
              <a:rPr lang="en-GB" dirty="0"/>
              <a:t>Counting objects as part of daily routine e.g. can you get me 4 forks for the dinner table?</a:t>
            </a:r>
          </a:p>
          <a:p>
            <a:endParaRPr lang="en-GB" dirty="0"/>
          </a:p>
        </p:txBody>
      </p:sp>
    </p:spTree>
    <p:extLst>
      <p:ext uri="{BB962C8B-B14F-4D97-AF65-F5344CB8AC3E}">
        <p14:creationId xmlns:p14="http://schemas.microsoft.com/office/powerpoint/2010/main" val="338136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37B-B768-470C-BCEB-BF03B496CBE0}"/>
              </a:ext>
            </a:extLst>
          </p:cNvPr>
          <p:cNvSpPr>
            <a:spLocks noGrp="1"/>
          </p:cNvSpPr>
          <p:nvPr>
            <p:ph type="title"/>
          </p:nvPr>
        </p:nvSpPr>
        <p:spPr>
          <a:xfrm>
            <a:off x="677334" y="609600"/>
            <a:ext cx="8596668" cy="812800"/>
          </a:xfrm>
        </p:spPr>
        <p:txBody>
          <a:bodyPr/>
          <a:lstStyle/>
          <a:p>
            <a:r>
              <a:rPr lang="en-GB" dirty="0"/>
              <a:t>Top Tips </a:t>
            </a:r>
          </a:p>
        </p:txBody>
      </p:sp>
      <p:sp>
        <p:nvSpPr>
          <p:cNvPr id="3" name="Content Placeholder 2">
            <a:extLst>
              <a:ext uri="{FF2B5EF4-FFF2-40B4-BE49-F238E27FC236}">
                <a16:creationId xmlns:a16="http://schemas.microsoft.com/office/drawing/2014/main" id="{F1B6C9D3-756B-4198-B4B5-437F758EB848}"/>
              </a:ext>
            </a:extLst>
          </p:cNvPr>
          <p:cNvSpPr>
            <a:spLocks noGrp="1"/>
          </p:cNvSpPr>
          <p:nvPr>
            <p:ph idx="1"/>
          </p:nvPr>
        </p:nvSpPr>
        <p:spPr>
          <a:xfrm>
            <a:off x="677334" y="1422400"/>
            <a:ext cx="8596668" cy="5076873"/>
          </a:xfrm>
        </p:spPr>
        <p:txBody>
          <a:bodyPr/>
          <a:lstStyle/>
          <a:p>
            <a:r>
              <a:rPr lang="en-GB" dirty="0"/>
              <a:t>Name everything – even socks!</a:t>
            </a:r>
          </a:p>
          <a:p>
            <a:r>
              <a:rPr lang="en-GB" dirty="0"/>
              <a:t>Be positive and talk about school in a positive light </a:t>
            </a:r>
          </a:p>
          <a:p>
            <a:r>
              <a:rPr lang="en-GB" dirty="0"/>
              <a:t>Read books about starting school</a:t>
            </a:r>
          </a:p>
          <a:p>
            <a:r>
              <a:rPr lang="en-GB" dirty="0"/>
              <a:t>Packing school bag with your child</a:t>
            </a:r>
          </a:p>
          <a:p>
            <a:r>
              <a:rPr lang="en-GB" dirty="0"/>
              <a:t>Buying coat and wellies with your child </a:t>
            </a:r>
          </a:p>
          <a:p>
            <a:r>
              <a:rPr lang="en-GB" dirty="0"/>
              <a:t>Show your child which items are there’s and how to spot their name</a:t>
            </a:r>
          </a:p>
          <a:p>
            <a:r>
              <a:rPr lang="en-GB" dirty="0"/>
              <a:t>If your child is having a packed lunch talk about what is in their lunch and which items they should eat first (check school requirements on food) put finished lunch back into the lunch box</a:t>
            </a:r>
          </a:p>
          <a:p>
            <a:r>
              <a:rPr lang="en-GB" dirty="0"/>
              <a:t>Show your child how to blow their nose and dispose of the tissue in the bin</a:t>
            </a:r>
          </a:p>
          <a:p>
            <a:r>
              <a:rPr lang="en-GB" dirty="0"/>
              <a:t>Practising the route to school </a:t>
            </a:r>
          </a:p>
          <a:p>
            <a:r>
              <a:rPr lang="en-GB" dirty="0"/>
              <a:t>Take part in transition opportunities from your school</a:t>
            </a:r>
          </a:p>
          <a:p>
            <a:r>
              <a:rPr lang="en-GB" dirty="0"/>
              <a:t>Take part in tidying up</a:t>
            </a:r>
          </a:p>
          <a:p>
            <a:endParaRPr lang="en-GB" dirty="0"/>
          </a:p>
          <a:p>
            <a:endParaRPr lang="en-GB" dirty="0"/>
          </a:p>
          <a:p>
            <a:endParaRPr lang="en-GB" dirty="0"/>
          </a:p>
        </p:txBody>
      </p:sp>
    </p:spTree>
    <p:extLst>
      <p:ext uri="{BB962C8B-B14F-4D97-AF65-F5344CB8AC3E}">
        <p14:creationId xmlns:p14="http://schemas.microsoft.com/office/powerpoint/2010/main" val="8454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B1EC-C59B-4FEC-B113-0601FE2A697E}"/>
              </a:ext>
            </a:extLst>
          </p:cNvPr>
          <p:cNvSpPr>
            <a:spLocks noGrp="1"/>
          </p:cNvSpPr>
          <p:nvPr>
            <p:ph type="title"/>
          </p:nvPr>
        </p:nvSpPr>
        <p:spPr>
          <a:xfrm>
            <a:off x="2307102" y="2439790"/>
            <a:ext cx="6386732" cy="2329158"/>
          </a:xfrm>
        </p:spPr>
        <p:txBody>
          <a:bodyPr>
            <a:noAutofit/>
          </a:bodyPr>
          <a:lstStyle/>
          <a:p>
            <a:r>
              <a:rPr lang="en-GB" sz="9600" dirty="0"/>
              <a:t>Thank you!</a:t>
            </a:r>
          </a:p>
        </p:txBody>
      </p:sp>
    </p:spTree>
    <p:extLst>
      <p:ext uri="{BB962C8B-B14F-4D97-AF65-F5344CB8AC3E}">
        <p14:creationId xmlns:p14="http://schemas.microsoft.com/office/powerpoint/2010/main" val="5445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B1EC-C59B-4FEC-B113-0601FE2A697E}"/>
              </a:ext>
            </a:extLst>
          </p:cNvPr>
          <p:cNvSpPr>
            <a:spLocks noGrp="1"/>
          </p:cNvSpPr>
          <p:nvPr>
            <p:ph type="title"/>
          </p:nvPr>
        </p:nvSpPr>
        <p:spPr>
          <a:xfrm>
            <a:off x="1797666" y="2453857"/>
            <a:ext cx="8596668" cy="1752383"/>
          </a:xfrm>
        </p:spPr>
        <p:txBody>
          <a:bodyPr>
            <a:noAutofit/>
          </a:bodyPr>
          <a:lstStyle/>
          <a:p>
            <a:r>
              <a:rPr lang="en-GB" sz="9600" dirty="0"/>
              <a:t>Who’s who!? </a:t>
            </a:r>
          </a:p>
        </p:txBody>
      </p:sp>
    </p:spTree>
    <p:extLst>
      <p:ext uri="{BB962C8B-B14F-4D97-AF65-F5344CB8AC3E}">
        <p14:creationId xmlns:p14="http://schemas.microsoft.com/office/powerpoint/2010/main" val="381837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84A0-BABC-4AE2-B25A-CCC5D8216689}"/>
              </a:ext>
            </a:extLst>
          </p:cNvPr>
          <p:cNvSpPr>
            <a:spLocks noGrp="1"/>
          </p:cNvSpPr>
          <p:nvPr>
            <p:ph type="title"/>
          </p:nvPr>
        </p:nvSpPr>
        <p:spPr>
          <a:xfrm>
            <a:off x="677334" y="609601"/>
            <a:ext cx="8596668" cy="711200"/>
          </a:xfrm>
        </p:spPr>
        <p:txBody>
          <a:bodyPr/>
          <a:lstStyle/>
          <a:p>
            <a:r>
              <a:rPr lang="en-GB" dirty="0"/>
              <a:t>Lighting up Learning </a:t>
            </a:r>
          </a:p>
        </p:txBody>
      </p:sp>
      <p:sp>
        <p:nvSpPr>
          <p:cNvPr id="3" name="Content Placeholder 2">
            <a:extLst>
              <a:ext uri="{FF2B5EF4-FFF2-40B4-BE49-F238E27FC236}">
                <a16:creationId xmlns:a16="http://schemas.microsoft.com/office/drawing/2014/main" id="{DD1B43DF-1FA9-4303-AE7B-7E22318C0874}"/>
              </a:ext>
            </a:extLst>
          </p:cNvPr>
          <p:cNvSpPr>
            <a:spLocks noGrp="1"/>
          </p:cNvSpPr>
          <p:nvPr>
            <p:ph idx="1"/>
          </p:nvPr>
        </p:nvSpPr>
        <p:spPr>
          <a:xfrm>
            <a:off x="677334" y="1683657"/>
            <a:ext cx="9497180" cy="4357705"/>
          </a:xfrm>
        </p:spPr>
        <p:txBody>
          <a:bodyPr>
            <a:normAutofit/>
          </a:bodyPr>
          <a:lstStyle/>
          <a:p>
            <a:pPr marL="0" indent="0">
              <a:buNone/>
            </a:pPr>
            <a:r>
              <a:rPr lang="en-GB" dirty="0"/>
              <a:t>Lighting up learning main aims are: </a:t>
            </a:r>
            <a:endParaRPr lang="en-GB" sz="1800" dirty="0">
              <a:cs typeface="Arial" charset="0"/>
            </a:endParaRPr>
          </a:p>
          <a:p>
            <a:r>
              <a:rPr lang="en-GB" sz="1800" dirty="0">
                <a:cs typeface="Arial" charset="0"/>
              </a:rPr>
              <a:t>to build a stronger relationship between schools and pre-school settings through regular meetings </a:t>
            </a:r>
          </a:p>
          <a:p>
            <a:pPr marL="171450" indent="-171450">
              <a:defRPr/>
            </a:pPr>
            <a:r>
              <a:rPr lang="en-GB" sz="1800" dirty="0">
                <a:cs typeface="Arial" charset="0"/>
              </a:rPr>
              <a:t>to share good practice in Early Years </a:t>
            </a:r>
          </a:p>
          <a:p>
            <a:pPr marL="171450" indent="-171450">
              <a:defRPr/>
            </a:pPr>
            <a:r>
              <a:rPr lang="en-GB" sz="1800" dirty="0">
                <a:cs typeface="Arial" charset="0"/>
              </a:rPr>
              <a:t>to provide better opportunities to communicate and share information about children moving up to school </a:t>
            </a:r>
          </a:p>
          <a:p>
            <a:pPr marL="171450" indent="-171450">
              <a:defRPr/>
            </a:pPr>
            <a:r>
              <a:rPr lang="en-GB" sz="1800" dirty="0">
                <a:cs typeface="Arial" charset="0"/>
              </a:rPr>
              <a:t>to improve the transition from pre-school to school for all children </a:t>
            </a:r>
          </a:p>
          <a:p>
            <a:pPr marL="171450" indent="-171450">
              <a:defRPr/>
            </a:pPr>
            <a:r>
              <a:rPr lang="en-GB" dirty="0">
                <a:cs typeface="Arial" charset="0"/>
              </a:rPr>
              <a:t>To improve support networks for parents during school transitions</a:t>
            </a:r>
            <a:endParaRPr lang="en-GB" sz="1800" dirty="0">
              <a:cs typeface="Arial" charset="0"/>
            </a:endParaRPr>
          </a:p>
          <a:p>
            <a:pPr marL="171450" indent="-171450">
              <a:defRPr/>
            </a:pPr>
            <a:endParaRPr lang="en-GB" dirty="0">
              <a:cs typeface="Arial" charset="0"/>
            </a:endParaRPr>
          </a:p>
          <a:p>
            <a:pPr marL="0" indent="0">
              <a:buNone/>
              <a:defRPr/>
            </a:pPr>
            <a:endParaRPr lang="en-GB" sz="1800" dirty="0">
              <a:cs typeface="Arial" charset="0"/>
            </a:endParaRPr>
          </a:p>
          <a:p>
            <a:pPr marL="171450" indent="-171450">
              <a:defRPr/>
            </a:pPr>
            <a:endParaRPr lang="en-GB" dirty="0">
              <a:cs typeface="Arial" charset="0"/>
            </a:endParaRPr>
          </a:p>
          <a:p>
            <a:pPr marL="0" indent="0">
              <a:buNone/>
            </a:pPr>
            <a:endParaRPr lang="en-GB" dirty="0"/>
          </a:p>
        </p:txBody>
      </p:sp>
    </p:spTree>
    <p:extLst>
      <p:ext uri="{BB962C8B-B14F-4D97-AF65-F5344CB8AC3E}">
        <p14:creationId xmlns:p14="http://schemas.microsoft.com/office/powerpoint/2010/main" val="357988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8630-35A1-41D2-950B-95025DBABCBF}"/>
              </a:ext>
            </a:extLst>
          </p:cNvPr>
          <p:cNvSpPr>
            <a:spLocks noGrp="1"/>
          </p:cNvSpPr>
          <p:nvPr>
            <p:ph type="title"/>
          </p:nvPr>
        </p:nvSpPr>
        <p:spPr/>
        <p:txBody>
          <a:bodyPr/>
          <a:lstStyle/>
          <a:p>
            <a:r>
              <a:rPr lang="en-GB" dirty="0"/>
              <a:t>School Readiness</a:t>
            </a:r>
          </a:p>
        </p:txBody>
      </p:sp>
      <p:sp>
        <p:nvSpPr>
          <p:cNvPr id="3" name="Content Placeholder 2">
            <a:extLst>
              <a:ext uri="{FF2B5EF4-FFF2-40B4-BE49-F238E27FC236}">
                <a16:creationId xmlns:a16="http://schemas.microsoft.com/office/drawing/2014/main" id="{24423A01-8365-4795-AFEC-54888109EAA8}"/>
              </a:ext>
            </a:extLst>
          </p:cNvPr>
          <p:cNvSpPr>
            <a:spLocks noGrp="1"/>
          </p:cNvSpPr>
          <p:nvPr>
            <p:ph idx="1"/>
          </p:nvPr>
        </p:nvSpPr>
        <p:spPr>
          <a:xfrm>
            <a:off x="677334" y="1749287"/>
            <a:ext cx="8596668" cy="4292075"/>
          </a:xfrm>
        </p:spPr>
        <p:txBody>
          <a:bodyPr>
            <a:normAutofit fontScale="92500" lnSpcReduction="10000"/>
          </a:bodyPr>
          <a:lstStyle/>
          <a:p>
            <a:pPr>
              <a:buFont typeface="Arial" charset="0"/>
              <a:buNone/>
              <a:defRPr/>
            </a:pPr>
            <a:r>
              <a:rPr lang="en-GB" sz="1800" b="1" dirty="0">
                <a:cs typeface="Arial" charset="0"/>
              </a:rPr>
              <a:t>School Readiness </a:t>
            </a:r>
          </a:p>
          <a:p>
            <a:pPr>
              <a:buFont typeface="Arial" charset="0"/>
              <a:buNone/>
              <a:defRPr/>
            </a:pPr>
            <a:r>
              <a:rPr lang="en-GB" sz="1800" dirty="0">
                <a:cs typeface="Arial" charset="0"/>
              </a:rPr>
              <a:t>     All settings involved in LUL agree that school readiness is about the </a:t>
            </a:r>
            <a:r>
              <a:rPr lang="en-GB" sz="1800" b="1" dirty="0">
                <a:cs typeface="Arial" charset="0"/>
              </a:rPr>
              <a:t>characteristics </a:t>
            </a:r>
            <a:r>
              <a:rPr lang="en-GB" sz="1800" dirty="0">
                <a:cs typeface="Arial" charset="0"/>
              </a:rPr>
              <a:t>that a child develops that will help them to make a flying start in Reception. A lot of these are to do with the child becoming more independent more resilient and ready to give anything a go.</a:t>
            </a:r>
            <a:endParaRPr lang="en-GB" dirty="0">
              <a:cs typeface="Arial" charset="0"/>
            </a:endParaRPr>
          </a:p>
          <a:p>
            <a:pPr>
              <a:buFont typeface="Arial" charset="0"/>
              <a:buNone/>
              <a:defRPr/>
            </a:pPr>
            <a:r>
              <a:rPr lang="en-GB" sz="1800" dirty="0">
                <a:cs typeface="Arial" charset="0"/>
              </a:rPr>
              <a:t>     Nursery and pre-school settings will be helping the children moving into school in September by supporting </a:t>
            </a:r>
            <a:r>
              <a:rPr lang="en-GB" dirty="0">
                <a:cs typeface="Arial" charset="0"/>
              </a:rPr>
              <a:t>growing independence.  Tonight we are going to share some strategies you can try at home to support your child too.</a:t>
            </a:r>
          </a:p>
          <a:p>
            <a:pPr>
              <a:buFont typeface="Arial" charset="0"/>
              <a:buNone/>
              <a:defRPr/>
            </a:pPr>
            <a:r>
              <a:rPr lang="en-GB" dirty="0">
                <a:cs typeface="Arial" charset="0"/>
              </a:rPr>
              <a:t>	We know that as parents you want to do the best for your children and give them the best start to school possible.  Tonight we are going to give you some advice which will place your child best for starting school.  It is important to remember that tonight's presentation is advice and we understand that each child is a different stage of their development starting school and that each child will have individual needs. </a:t>
            </a:r>
          </a:p>
          <a:p>
            <a:pPr>
              <a:buFont typeface="Arial" charset="0"/>
              <a:buNone/>
              <a:defRPr/>
            </a:pPr>
            <a:r>
              <a:rPr lang="en-GB" dirty="0">
                <a:cs typeface="Arial" charset="0"/>
              </a:rPr>
              <a:t>	If you have individual questions please talk to your child’s pre-school.    </a:t>
            </a:r>
          </a:p>
          <a:p>
            <a:pPr>
              <a:buFont typeface="Arial" charset="0"/>
              <a:buNone/>
              <a:defRPr/>
            </a:pPr>
            <a:endParaRPr lang="en-GB" dirty="0">
              <a:cs typeface="Arial" charset="0"/>
            </a:endParaRPr>
          </a:p>
          <a:p>
            <a:pPr>
              <a:buFont typeface="Arial" charset="0"/>
              <a:buNone/>
              <a:defRPr/>
            </a:pPr>
            <a:endParaRPr lang="en-GB" dirty="0">
              <a:cs typeface="Arial" charset="0"/>
            </a:endParaRPr>
          </a:p>
          <a:p>
            <a:pPr>
              <a:buFont typeface="Arial" charset="0"/>
              <a:buNone/>
              <a:defRPr/>
            </a:pPr>
            <a:endParaRPr lang="en-GB" sz="1800" i="1" dirty="0">
              <a:cs typeface="Arial" charset="0"/>
            </a:endParaRPr>
          </a:p>
          <a:p>
            <a:endParaRPr lang="en-GB" dirty="0"/>
          </a:p>
        </p:txBody>
      </p:sp>
    </p:spTree>
    <p:extLst>
      <p:ext uri="{BB962C8B-B14F-4D97-AF65-F5344CB8AC3E}">
        <p14:creationId xmlns:p14="http://schemas.microsoft.com/office/powerpoint/2010/main" val="370890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8630-35A1-41D2-950B-95025DBABCBF}"/>
              </a:ext>
            </a:extLst>
          </p:cNvPr>
          <p:cNvSpPr>
            <a:spLocks noGrp="1"/>
          </p:cNvSpPr>
          <p:nvPr>
            <p:ph type="title"/>
          </p:nvPr>
        </p:nvSpPr>
        <p:spPr/>
        <p:txBody>
          <a:bodyPr/>
          <a:lstStyle/>
          <a:p>
            <a:r>
              <a:rPr lang="en-GB" dirty="0"/>
              <a:t>Prime Areas </a:t>
            </a:r>
          </a:p>
        </p:txBody>
      </p:sp>
      <p:sp>
        <p:nvSpPr>
          <p:cNvPr id="3" name="Content Placeholder 2">
            <a:extLst>
              <a:ext uri="{FF2B5EF4-FFF2-40B4-BE49-F238E27FC236}">
                <a16:creationId xmlns:a16="http://schemas.microsoft.com/office/drawing/2014/main" id="{24423A01-8365-4795-AFEC-54888109EAA8}"/>
              </a:ext>
            </a:extLst>
          </p:cNvPr>
          <p:cNvSpPr>
            <a:spLocks noGrp="1"/>
          </p:cNvSpPr>
          <p:nvPr>
            <p:ph idx="1"/>
          </p:nvPr>
        </p:nvSpPr>
        <p:spPr>
          <a:xfrm>
            <a:off x="677334" y="1410620"/>
            <a:ext cx="8596668" cy="4292075"/>
          </a:xfrm>
        </p:spPr>
        <p:txBody>
          <a:bodyPr>
            <a:normAutofit/>
          </a:bodyPr>
          <a:lstStyle/>
          <a:p>
            <a:pPr marL="0" indent="0">
              <a:buNone/>
            </a:pPr>
            <a:r>
              <a:rPr lang="en-GB" dirty="0"/>
              <a:t>The 3 prime areas are:</a:t>
            </a:r>
          </a:p>
          <a:p>
            <a:r>
              <a:rPr lang="en-GB" dirty="0"/>
              <a:t>Personal, Social and Emotional Development </a:t>
            </a:r>
          </a:p>
          <a:p>
            <a:r>
              <a:rPr lang="en-GB" dirty="0"/>
              <a:t>Communication and Language </a:t>
            </a:r>
          </a:p>
          <a:p>
            <a:r>
              <a:rPr lang="en-GB" dirty="0"/>
              <a:t>Physical Development</a:t>
            </a:r>
          </a:p>
          <a:p>
            <a:endParaRPr lang="en-GB" dirty="0"/>
          </a:p>
          <a:p>
            <a:pPr marL="0" indent="0">
              <a:buNone/>
            </a:pPr>
            <a:r>
              <a:rPr lang="en-GB" dirty="0"/>
              <a:t>The prime areas underpin the specific areas of learning and are a focus when children start school.  </a:t>
            </a:r>
          </a:p>
        </p:txBody>
      </p:sp>
    </p:spTree>
    <p:extLst>
      <p:ext uri="{BB962C8B-B14F-4D97-AF65-F5344CB8AC3E}">
        <p14:creationId xmlns:p14="http://schemas.microsoft.com/office/powerpoint/2010/main" val="372424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1C2-848D-458B-9C88-FBFD3D89314D}"/>
              </a:ext>
            </a:extLst>
          </p:cNvPr>
          <p:cNvSpPr>
            <a:spLocks noGrp="1"/>
          </p:cNvSpPr>
          <p:nvPr>
            <p:ph type="title"/>
          </p:nvPr>
        </p:nvSpPr>
        <p:spPr>
          <a:xfrm>
            <a:off x="677334" y="609600"/>
            <a:ext cx="8596668" cy="798286"/>
          </a:xfrm>
        </p:spPr>
        <p:txBody>
          <a:bodyPr>
            <a:normAutofit fontScale="90000"/>
          </a:bodyPr>
          <a:lstStyle/>
          <a:p>
            <a:r>
              <a:rPr lang="en-GB" sz="2400" dirty="0"/>
              <a:t>Personal, social, emotional</a:t>
            </a:r>
            <a:br>
              <a:rPr lang="en-GB" sz="2400" dirty="0"/>
            </a:br>
            <a:endParaRPr lang="en-GB" sz="2400" dirty="0"/>
          </a:p>
        </p:txBody>
      </p:sp>
      <p:sp>
        <p:nvSpPr>
          <p:cNvPr id="3" name="Content Placeholder 2">
            <a:extLst>
              <a:ext uri="{FF2B5EF4-FFF2-40B4-BE49-F238E27FC236}">
                <a16:creationId xmlns:a16="http://schemas.microsoft.com/office/drawing/2014/main" id="{6F60833B-5E61-49AE-8F75-66E04E0DAA90}"/>
              </a:ext>
            </a:extLst>
          </p:cNvPr>
          <p:cNvSpPr>
            <a:spLocks noGrp="1"/>
          </p:cNvSpPr>
          <p:nvPr>
            <p:ph sz="half" idx="1"/>
          </p:nvPr>
        </p:nvSpPr>
        <p:spPr>
          <a:xfrm>
            <a:off x="677334" y="2160589"/>
            <a:ext cx="4184035" cy="4345083"/>
          </a:xfrm>
        </p:spPr>
        <p:txBody>
          <a:bodyPr>
            <a:normAutofit/>
          </a:bodyPr>
          <a:lstStyle/>
          <a:p>
            <a:r>
              <a:rPr lang="en-GB" dirty="0"/>
              <a:t>Being to understand different emotions and the impact that has on others </a:t>
            </a:r>
          </a:p>
          <a:p>
            <a:r>
              <a:rPr lang="en-GB" dirty="0"/>
              <a:t>Being able to communicate what they need</a:t>
            </a:r>
          </a:p>
          <a:p>
            <a:r>
              <a:rPr lang="en-GB" dirty="0"/>
              <a:t>Separate confidently from their parent or carers</a:t>
            </a:r>
          </a:p>
          <a:p>
            <a:r>
              <a:rPr lang="en-GB" dirty="0"/>
              <a:t>Begin to listen to others without interrupting or talking over other children </a:t>
            </a:r>
          </a:p>
          <a:p>
            <a:r>
              <a:rPr lang="en-GB" dirty="0"/>
              <a:t>Tolerating delays</a:t>
            </a:r>
          </a:p>
          <a:p>
            <a:r>
              <a:rPr lang="en-GB" dirty="0"/>
              <a:t>Managing either own hygiene e.g. wiping their nose</a:t>
            </a:r>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1CDD829A-2D5E-BB7B-5F8F-20A717A12846}"/>
              </a:ext>
            </a:extLst>
          </p:cNvPr>
          <p:cNvSpPr>
            <a:spLocks noGrp="1"/>
          </p:cNvSpPr>
          <p:nvPr>
            <p:ph sz="half" idx="2"/>
          </p:nvPr>
        </p:nvSpPr>
        <p:spPr>
          <a:xfrm>
            <a:off x="5089970" y="2160589"/>
            <a:ext cx="4184034" cy="4345083"/>
          </a:xfrm>
        </p:spPr>
        <p:txBody>
          <a:bodyPr>
            <a:normAutofit/>
          </a:bodyPr>
          <a:lstStyle/>
          <a:p>
            <a:r>
              <a:rPr lang="en-GB" dirty="0"/>
              <a:t>Name feelings / emotions for your children</a:t>
            </a:r>
          </a:p>
          <a:p>
            <a:r>
              <a:rPr lang="en-GB" dirty="0"/>
              <a:t>Give them jobs and responsibilities</a:t>
            </a:r>
          </a:p>
          <a:p>
            <a:r>
              <a:rPr lang="en-GB" dirty="0"/>
              <a:t>Give them opportunities to be independent </a:t>
            </a:r>
          </a:p>
          <a:p>
            <a:r>
              <a:rPr lang="en-GB" dirty="0"/>
              <a:t>Allow mistakes and praise effort </a:t>
            </a:r>
          </a:p>
          <a:p>
            <a:r>
              <a:rPr lang="en-GB" dirty="0"/>
              <a:t>Play board games and turn taking games</a:t>
            </a:r>
          </a:p>
          <a:p>
            <a:r>
              <a:rPr lang="en-GB" dirty="0"/>
              <a:t>Have a clear routine in the morning </a:t>
            </a:r>
          </a:p>
          <a:p>
            <a:r>
              <a:rPr lang="en-GB" dirty="0">
                <a:solidFill>
                  <a:schemeClr val="tx1"/>
                </a:solidFill>
              </a:rPr>
              <a:t>Letting your child wait a turn</a:t>
            </a:r>
          </a:p>
          <a:p>
            <a:endParaRPr lang="en-GB" dirty="0">
              <a:solidFill>
                <a:srgbClr val="FF0000"/>
              </a:solidFill>
            </a:endParaRPr>
          </a:p>
          <a:p>
            <a:endParaRPr lang="en-GB" dirty="0"/>
          </a:p>
        </p:txBody>
      </p:sp>
      <p:sp>
        <p:nvSpPr>
          <p:cNvPr id="4" name="Text Placeholder 2">
            <a:extLst>
              <a:ext uri="{FF2B5EF4-FFF2-40B4-BE49-F238E27FC236}">
                <a16:creationId xmlns:a16="http://schemas.microsoft.com/office/drawing/2014/main" id="{F6C7C6CA-9CF3-61EC-6ADE-210AD18DA4A5}"/>
              </a:ext>
            </a:extLst>
          </p:cNvPr>
          <p:cNvSpPr txBox="1">
            <a:spLocks/>
          </p:cNvSpPr>
          <p:nvPr/>
        </p:nvSpPr>
        <p:spPr>
          <a:xfrm>
            <a:off x="549135" y="1407886"/>
            <a:ext cx="4185623"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t>What school readiness looks like </a:t>
            </a:r>
          </a:p>
        </p:txBody>
      </p:sp>
      <p:sp>
        <p:nvSpPr>
          <p:cNvPr id="5" name="Text Placeholder 4">
            <a:extLst>
              <a:ext uri="{FF2B5EF4-FFF2-40B4-BE49-F238E27FC236}">
                <a16:creationId xmlns:a16="http://schemas.microsoft.com/office/drawing/2014/main" id="{88741808-DB37-5B4D-34FB-8C39B0E38F2B}"/>
              </a:ext>
            </a:extLst>
          </p:cNvPr>
          <p:cNvSpPr txBox="1">
            <a:spLocks/>
          </p:cNvSpPr>
          <p:nvPr/>
        </p:nvSpPr>
        <p:spPr>
          <a:xfrm>
            <a:off x="5216583" y="1407886"/>
            <a:ext cx="4185618"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t>What you can do</a:t>
            </a:r>
          </a:p>
        </p:txBody>
      </p:sp>
    </p:spTree>
    <p:extLst>
      <p:ext uri="{BB962C8B-B14F-4D97-AF65-F5344CB8AC3E}">
        <p14:creationId xmlns:p14="http://schemas.microsoft.com/office/powerpoint/2010/main" val="283370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1C2-848D-458B-9C88-FBFD3D89314D}"/>
              </a:ext>
            </a:extLst>
          </p:cNvPr>
          <p:cNvSpPr>
            <a:spLocks noGrp="1"/>
          </p:cNvSpPr>
          <p:nvPr>
            <p:ph type="title"/>
          </p:nvPr>
        </p:nvSpPr>
        <p:spPr>
          <a:xfrm>
            <a:off x="677334" y="609600"/>
            <a:ext cx="8596668" cy="798286"/>
          </a:xfrm>
        </p:spPr>
        <p:txBody>
          <a:bodyPr>
            <a:normAutofit fontScale="90000"/>
          </a:bodyPr>
          <a:lstStyle/>
          <a:p>
            <a:br>
              <a:rPr lang="en-GB" sz="2400" dirty="0"/>
            </a:br>
            <a:r>
              <a:rPr lang="en-GB" sz="3100" dirty="0"/>
              <a:t>Communication</a:t>
            </a:r>
            <a:endParaRPr lang="en-GB" sz="2400" dirty="0"/>
          </a:p>
        </p:txBody>
      </p:sp>
      <p:sp>
        <p:nvSpPr>
          <p:cNvPr id="3" name="Content Placeholder 2">
            <a:extLst>
              <a:ext uri="{FF2B5EF4-FFF2-40B4-BE49-F238E27FC236}">
                <a16:creationId xmlns:a16="http://schemas.microsoft.com/office/drawing/2014/main" id="{6F60833B-5E61-49AE-8F75-66E04E0DAA90}"/>
              </a:ext>
            </a:extLst>
          </p:cNvPr>
          <p:cNvSpPr>
            <a:spLocks noGrp="1"/>
          </p:cNvSpPr>
          <p:nvPr>
            <p:ph sz="half" idx="1"/>
          </p:nvPr>
        </p:nvSpPr>
        <p:spPr>
          <a:xfrm>
            <a:off x="677334" y="2160589"/>
            <a:ext cx="4184035" cy="4345083"/>
          </a:xfrm>
        </p:spPr>
        <p:txBody>
          <a:bodyPr>
            <a:normAutofit fontScale="92500" lnSpcReduction="20000"/>
          </a:bodyPr>
          <a:lstStyle/>
          <a:p>
            <a:r>
              <a:rPr lang="en-GB" dirty="0"/>
              <a:t>Being able to communicate how they feel</a:t>
            </a:r>
          </a:p>
          <a:p>
            <a:r>
              <a:rPr lang="en-GB" dirty="0"/>
              <a:t>Being able to communicate what they need</a:t>
            </a:r>
          </a:p>
          <a:p>
            <a:r>
              <a:rPr lang="en-GB" dirty="0"/>
              <a:t>Begin to listen to others without interrupting or talking over other children </a:t>
            </a:r>
          </a:p>
          <a:p>
            <a:r>
              <a:rPr lang="en-GB" dirty="0"/>
              <a:t>Follow a simple instruction</a:t>
            </a:r>
          </a:p>
          <a:p>
            <a:r>
              <a:rPr lang="en-GB" dirty="0">
                <a:solidFill>
                  <a:schemeClr val="tx1"/>
                </a:solidFill>
              </a:rPr>
              <a:t>Serve and return conversations </a:t>
            </a:r>
          </a:p>
          <a:p>
            <a:r>
              <a:rPr lang="en-GB" dirty="0">
                <a:solidFill>
                  <a:schemeClr val="tx1"/>
                </a:solidFill>
              </a:rPr>
              <a:t>To focus attention for short periods of time (mins)</a:t>
            </a:r>
          </a:p>
          <a:p>
            <a:r>
              <a:rPr lang="en-GB" dirty="0">
                <a:solidFill>
                  <a:schemeClr val="tx1"/>
                </a:solidFill>
              </a:rPr>
              <a:t>Knowing some nursery rhymes </a:t>
            </a:r>
          </a:p>
          <a:p>
            <a:endParaRPr lang="en-GB" dirty="0"/>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1CDD829A-2D5E-BB7B-5F8F-20A717A12846}"/>
              </a:ext>
            </a:extLst>
          </p:cNvPr>
          <p:cNvSpPr>
            <a:spLocks noGrp="1"/>
          </p:cNvSpPr>
          <p:nvPr>
            <p:ph sz="half" idx="2"/>
          </p:nvPr>
        </p:nvSpPr>
        <p:spPr>
          <a:xfrm>
            <a:off x="5089969" y="2160589"/>
            <a:ext cx="4560467" cy="4345083"/>
          </a:xfrm>
        </p:spPr>
        <p:txBody>
          <a:bodyPr>
            <a:normAutofit fontScale="92500" lnSpcReduction="20000"/>
          </a:bodyPr>
          <a:lstStyle/>
          <a:p>
            <a:r>
              <a:rPr lang="en-GB" dirty="0">
                <a:solidFill>
                  <a:schemeClr val="tx1"/>
                </a:solidFill>
              </a:rPr>
              <a:t>Engage in imaginative play with your child </a:t>
            </a:r>
          </a:p>
          <a:p>
            <a:r>
              <a:rPr lang="en-GB" dirty="0"/>
              <a:t>Having points in the day with no phone or tv</a:t>
            </a:r>
          </a:p>
          <a:p>
            <a:r>
              <a:rPr lang="en-GB" dirty="0"/>
              <a:t>Narrating your day</a:t>
            </a:r>
          </a:p>
          <a:p>
            <a:r>
              <a:rPr lang="en-GB" dirty="0"/>
              <a:t>Meal times / family meal time</a:t>
            </a:r>
          </a:p>
          <a:p>
            <a:r>
              <a:rPr lang="en-GB" dirty="0"/>
              <a:t>Asking questions</a:t>
            </a:r>
          </a:p>
          <a:p>
            <a:r>
              <a:rPr lang="en-GB" dirty="0"/>
              <a:t>Playing games like Simon Says</a:t>
            </a:r>
            <a:endParaRPr lang="en-GB" dirty="0">
              <a:solidFill>
                <a:srgbClr val="FF0000"/>
              </a:solidFill>
            </a:endParaRPr>
          </a:p>
          <a:p>
            <a:r>
              <a:rPr lang="en-GB" dirty="0">
                <a:solidFill>
                  <a:schemeClr val="tx1"/>
                </a:solidFill>
              </a:rPr>
              <a:t>Helping with daily life – going to the supermarket etc</a:t>
            </a:r>
          </a:p>
          <a:p>
            <a:r>
              <a:rPr lang="en-GB" dirty="0">
                <a:solidFill>
                  <a:schemeClr val="tx1"/>
                </a:solidFill>
              </a:rPr>
              <a:t>Playing board games </a:t>
            </a:r>
          </a:p>
          <a:p>
            <a:r>
              <a:rPr lang="en-GB" dirty="0">
                <a:solidFill>
                  <a:schemeClr val="tx1"/>
                </a:solidFill>
              </a:rPr>
              <a:t>Sharing stories</a:t>
            </a:r>
          </a:p>
          <a:p>
            <a:r>
              <a:rPr lang="en-GB" dirty="0">
                <a:solidFill>
                  <a:schemeClr val="tx1"/>
                </a:solidFill>
              </a:rPr>
              <a:t>Having back and forth conversations during play</a:t>
            </a:r>
          </a:p>
        </p:txBody>
      </p:sp>
      <p:sp>
        <p:nvSpPr>
          <p:cNvPr id="4" name="Text Placeholder 2">
            <a:extLst>
              <a:ext uri="{FF2B5EF4-FFF2-40B4-BE49-F238E27FC236}">
                <a16:creationId xmlns:a16="http://schemas.microsoft.com/office/drawing/2014/main" id="{F6C7C6CA-9CF3-61EC-6ADE-210AD18DA4A5}"/>
              </a:ext>
            </a:extLst>
          </p:cNvPr>
          <p:cNvSpPr txBox="1">
            <a:spLocks/>
          </p:cNvSpPr>
          <p:nvPr/>
        </p:nvSpPr>
        <p:spPr>
          <a:xfrm>
            <a:off x="549135" y="1407886"/>
            <a:ext cx="4185623"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t>What school readiness looks like </a:t>
            </a:r>
          </a:p>
        </p:txBody>
      </p:sp>
      <p:sp>
        <p:nvSpPr>
          <p:cNvPr id="5" name="Text Placeholder 4">
            <a:extLst>
              <a:ext uri="{FF2B5EF4-FFF2-40B4-BE49-F238E27FC236}">
                <a16:creationId xmlns:a16="http://schemas.microsoft.com/office/drawing/2014/main" id="{88741808-DB37-5B4D-34FB-8C39B0E38F2B}"/>
              </a:ext>
            </a:extLst>
          </p:cNvPr>
          <p:cNvSpPr txBox="1">
            <a:spLocks/>
          </p:cNvSpPr>
          <p:nvPr/>
        </p:nvSpPr>
        <p:spPr>
          <a:xfrm>
            <a:off x="5216583" y="1407886"/>
            <a:ext cx="4185618"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t>What you can do</a:t>
            </a:r>
          </a:p>
        </p:txBody>
      </p:sp>
    </p:spTree>
    <p:extLst>
      <p:ext uri="{BB962C8B-B14F-4D97-AF65-F5344CB8AC3E}">
        <p14:creationId xmlns:p14="http://schemas.microsoft.com/office/powerpoint/2010/main" val="393779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7BA-6453-919D-84F6-775996A00A93}"/>
              </a:ext>
            </a:extLst>
          </p:cNvPr>
          <p:cNvSpPr>
            <a:spLocks noGrp="1"/>
          </p:cNvSpPr>
          <p:nvPr>
            <p:ph type="title"/>
          </p:nvPr>
        </p:nvSpPr>
        <p:spPr>
          <a:xfrm>
            <a:off x="677334" y="609600"/>
            <a:ext cx="8596668" cy="861391"/>
          </a:xfrm>
        </p:spPr>
        <p:txBody>
          <a:bodyPr/>
          <a:lstStyle/>
          <a:p>
            <a:r>
              <a:rPr lang="en-GB" dirty="0"/>
              <a:t>Gross Motor Skills </a:t>
            </a:r>
          </a:p>
        </p:txBody>
      </p:sp>
      <p:sp>
        <p:nvSpPr>
          <p:cNvPr id="3" name="Text Placeholder 2">
            <a:extLst>
              <a:ext uri="{FF2B5EF4-FFF2-40B4-BE49-F238E27FC236}">
                <a16:creationId xmlns:a16="http://schemas.microsoft.com/office/drawing/2014/main" id="{7FF3C974-950C-17AC-8894-F3AA67126365}"/>
              </a:ext>
            </a:extLst>
          </p:cNvPr>
          <p:cNvSpPr>
            <a:spLocks noGrp="1"/>
          </p:cNvSpPr>
          <p:nvPr>
            <p:ph type="body" idx="1"/>
          </p:nvPr>
        </p:nvSpPr>
        <p:spPr>
          <a:xfrm>
            <a:off x="675744" y="1253856"/>
            <a:ext cx="4185623" cy="576262"/>
          </a:xfrm>
        </p:spPr>
        <p:txBody>
          <a:bodyPr/>
          <a:lstStyle/>
          <a:p>
            <a:r>
              <a:rPr lang="en-GB" sz="2000" dirty="0"/>
              <a:t>What school readiness looks like </a:t>
            </a:r>
          </a:p>
        </p:txBody>
      </p:sp>
      <p:sp>
        <p:nvSpPr>
          <p:cNvPr id="4" name="Content Placeholder 3">
            <a:extLst>
              <a:ext uri="{FF2B5EF4-FFF2-40B4-BE49-F238E27FC236}">
                <a16:creationId xmlns:a16="http://schemas.microsoft.com/office/drawing/2014/main" id="{C150CCBC-5902-0342-5325-E714BE69D786}"/>
              </a:ext>
            </a:extLst>
          </p:cNvPr>
          <p:cNvSpPr>
            <a:spLocks noGrp="1"/>
          </p:cNvSpPr>
          <p:nvPr>
            <p:ph sz="half" idx="2"/>
          </p:nvPr>
        </p:nvSpPr>
        <p:spPr>
          <a:xfrm>
            <a:off x="675745" y="1961323"/>
            <a:ext cx="4185623" cy="4080040"/>
          </a:xfrm>
        </p:spPr>
        <p:txBody>
          <a:bodyPr>
            <a:normAutofit/>
          </a:bodyPr>
          <a:lstStyle/>
          <a:p>
            <a:r>
              <a:rPr lang="en-GB" dirty="0"/>
              <a:t>Large mark making </a:t>
            </a:r>
          </a:p>
          <a:p>
            <a:r>
              <a:rPr lang="en-GB" dirty="0"/>
              <a:t>Sitting with their legs crossed</a:t>
            </a:r>
          </a:p>
          <a:p>
            <a:r>
              <a:rPr lang="en-GB" dirty="0"/>
              <a:t>Go to the toilet independently and wiping themselves </a:t>
            </a:r>
          </a:p>
          <a:p>
            <a:r>
              <a:rPr lang="en-GB" dirty="0"/>
              <a:t>Beginning to get changed independently (tights/socks)</a:t>
            </a:r>
          </a:p>
          <a:p>
            <a:r>
              <a:rPr lang="en-GB" dirty="0"/>
              <a:t>Independently and effectively wash their hands </a:t>
            </a:r>
          </a:p>
          <a:p>
            <a:r>
              <a:rPr lang="en-GB" dirty="0"/>
              <a:t>Hand up their coat using the hook provided </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36EA4848-2110-C9F8-D1CE-369E88946BD1}"/>
              </a:ext>
            </a:extLst>
          </p:cNvPr>
          <p:cNvSpPr>
            <a:spLocks noGrp="1"/>
          </p:cNvSpPr>
          <p:nvPr>
            <p:ph type="body" sz="quarter" idx="3"/>
          </p:nvPr>
        </p:nvSpPr>
        <p:spPr>
          <a:xfrm>
            <a:off x="5088383" y="1362424"/>
            <a:ext cx="4185618" cy="576262"/>
          </a:xfrm>
        </p:spPr>
        <p:txBody>
          <a:bodyPr/>
          <a:lstStyle/>
          <a:p>
            <a:r>
              <a:rPr lang="en-GB" sz="2000" dirty="0"/>
              <a:t>What you can do</a:t>
            </a:r>
          </a:p>
        </p:txBody>
      </p:sp>
      <p:sp>
        <p:nvSpPr>
          <p:cNvPr id="6" name="Content Placeholder 5">
            <a:extLst>
              <a:ext uri="{FF2B5EF4-FFF2-40B4-BE49-F238E27FC236}">
                <a16:creationId xmlns:a16="http://schemas.microsoft.com/office/drawing/2014/main" id="{9E3E09B5-13E0-DFAA-6F05-9B9031D64CA7}"/>
              </a:ext>
            </a:extLst>
          </p:cNvPr>
          <p:cNvSpPr>
            <a:spLocks noGrp="1"/>
          </p:cNvSpPr>
          <p:nvPr>
            <p:ph sz="quarter" idx="4"/>
          </p:nvPr>
        </p:nvSpPr>
        <p:spPr>
          <a:xfrm>
            <a:off x="5088384" y="1961323"/>
            <a:ext cx="4185617" cy="4080039"/>
          </a:xfrm>
        </p:spPr>
        <p:txBody>
          <a:bodyPr>
            <a:normAutofit/>
          </a:bodyPr>
          <a:lstStyle/>
          <a:p>
            <a:r>
              <a:rPr lang="en-GB" dirty="0"/>
              <a:t>Go to the park </a:t>
            </a:r>
          </a:p>
          <a:p>
            <a:r>
              <a:rPr lang="en-GB" dirty="0"/>
              <a:t>Cardboard carpets or large paper </a:t>
            </a:r>
          </a:p>
          <a:p>
            <a:r>
              <a:rPr lang="en-GB" dirty="0"/>
              <a:t>Hopscotch </a:t>
            </a:r>
          </a:p>
          <a:p>
            <a:r>
              <a:rPr lang="en-GB" dirty="0"/>
              <a:t>Independent toileting including getting changed </a:t>
            </a:r>
          </a:p>
          <a:p>
            <a:r>
              <a:rPr lang="en-GB" dirty="0"/>
              <a:t>Practising getting dressed in uniform</a:t>
            </a:r>
          </a:p>
          <a:p>
            <a:r>
              <a:rPr lang="en-GB" dirty="0"/>
              <a:t>Practise hand washing techniques and counting </a:t>
            </a:r>
          </a:p>
          <a:p>
            <a:r>
              <a:rPr lang="en-GB" dirty="0"/>
              <a:t>Add a hook to coat</a:t>
            </a:r>
          </a:p>
          <a:p>
            <a:endParaRPr lang="en-GB" dirty="0"/>
          </a:p>
          <a:p>
            <a:endParaRPr lang="en-GB" dirty="0"/>
          </a:p>
          <a:p>
            <a:endParaRPr lang="en-GB" dirty="0"/>
          </a:p>
        </p:txBody>
      </p:sp>
    </p:spTree>
    <p:extLst>
      <p:ext uri="{BB962C8B-B14F-4D97-AF65-F5344CB8AC3E}">
        <p14:creationId xmlns:p14="http://schemas.microsoft.com/office/powerpoint/2010/main" val="104936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7BA-6453-919D-84F6-775996A00A93}"/>
              </a:ext>
            </a:extLst>
          </p:cNvPr>
          <p:cNvSpPr>
            <a:spLocks noGrp="1"/>
          </p:cNvSpPr>
          <p:nvPr>
            <p:ph type="title"/>
          </p:nvPr>
        </p:nvSpPr>
        <p:spPr>
          <a:xfrm>
            <a:off x="677334" y="609600"/>
            <a:ext cx="8596668" cy="861391"/>
          </a:xfrm>
        </p:spPr>
        <p:txBody>
          <a:bodyPr/>
          <a:lstStyle/>
          <a:p>
            <a:r>
              <a:rPr lang="en-GB" dirty="0"/>
              <a:t>Fine Motor Skills</a:t>
            </a:r>
          </a:p>
        </p:txBody>
      </p:sp>
      <p:sp>
        <p:nvSpPr>
          <p:cNvPr id="3" name="Text Placeholder 2">
            <a:extLst>
              <a:ext uri="{FF2B5EF4-FFF2-40B4-BE49-F238E27FC236}">
                <a16:creationId xmlns:a16="http://schemas.microsoft.com/office/drawing/2014/main" id="{7FF3C974-950C-17AC-8894-F3AA67126365}"/>
              </a:ext>
            </a:extLst>
          </p:cNvPr>
          <p:cNvSpPr>
            <a:spLocks noGrp="1"/>
          </p:cNvSpPr>
          <p:nvPr>
            <p:ph type="body" idx="1"/>
          </p:nvPr>
        </p:nvSpPr>
        <p:spPr>
          <a:xfrm>
            <a:off x="675744" y="1253856"/>
            <a:ext cx="4185623" cy="576262"/>
          </a:xfrm>
        </p:spPr>
        <p:txBody>
          <a:bodyPr/>
          <a:lstStyle/>
          <a:p>
            <a:r>
              <a:rPr lang="en-GB" sz="2000" dirty="0"/>
              <a:t>What school readiness looks like </a:t>
            </a:r>
          </a:p>
        </p:txBody>
      </p:sp>
      <p:sp>
        <p:nvSpPr>
          <p:cNvPr id="4" name="Content Placeholder 3">
            <a:extLst>
              <a:ext uri="{FF2B5EF4-FFF2-40B4-BE49-F238E27FC236}">
                <a16:creationId xmlns:a16="http://schemas.microsoft.com/office/drawing/2014/main" id="{C150CCBC-5902-0342-5325-E714BE69D786}"/>
              </a:ext>
            </a:extLst>
          </p:cNvPr>
          <p:cNvSpPr>
            <a:spLocks noGrp="1"/>
          </p:cNvSpPr>
          <p:nvPr>
            <p:ph sz="half" idx="2"/>
          </p:nvPr>
        </p:nvSpPr>
        <p:spPr>
          <a:xfrm>
            <a:off x="675745" y="1961323"/>
            <a:ext cx="4185623" cy="4080040"/>
          </a:xfrm>
        </p:spPr>
        <p:txBody>
          <a:bodyPr>
            <a:normAutofit/>
          </a:bodyPr>
          <a:lstStyle/>
          <a:p>
            <a:r>
              <a:rPr lang="en-GB" dirty="0"/>
              <a:t>Holding a pencil and being willing to have a go at making marks </a:t>
            </a:r>
          </a:p>
          <a:p>
            <a:r>
              <a:rPr lang="en-GB" dirty="0"/>
              <a:t>Use a knife and fork to eat </a:t>
            </a:r>
          </a:p>
          <a:p>
            <a:r>
              <a:rPr lang="en-GB" dirty="0"/>
              <a:t>Drink out of an open cup </a:t>
            </a:r>
          </a:p>
          <a:p>
            <a:r>
              <a:rPr lang="en-GB" dirty="0"/>
              <a:t>Do up their coat </a:t>
            </a:r>
          </a:p>
          <a:p>
            <a:r>
              <a:rPr lang="en-GB" dirty="0"/>
              <a:t>Working on buttoning </a:t>
            </a:r>
          </a:p>
          <a:p>
            <a:r>
              <a:rPr lang="en-GB" dirty="0"/>
              <a:t>Using scissors to snip paper </a:t>
            </a:r>
          </a:p>
          <a:p>
            <a:r>
              <a:rPr lang="en-GB" dirty="0"/>
              <a:t>Playing with small construction such as Duplo and Lego</a:t>
            </a:r>
          </a:p>
          <a:p>
            <a:endParaRPr lang="en-GB" dirty="0"/>
          </a:p>
        </p:txBody>
      </p:sp>
      <p:sp>
        <p:nvSpPr>
          <p:cNvPr id="5" name="Text Placeholder 4">
            <a:extLst>
              <a:ext uri="{FF2B5EF4-FFF2-40B4-BE49-F238E27FC236}">
                <a16:creationId xmlns:a16="http://schemas.microsoft.com/office/drawing/2014/main" id="{36EA4848-2110-C9F8-D1CE-369E88946BD1}"/>
              </a:ext>
            </a:extLst>
          </p:cNvPr>
          <p:cNvSpPr>
            <a:spLocks noGrp="1"/>
          </p:cNvSpPr>
          <p:nvPr>
            <p:ph type="body" sz="quarter" idx="3"/>
          </p:nvPr>
        </p:nvSpPr>
        <p:spPr>
          <a:xfrm>
            <a:off x="5088383" y="1362424"/>
            <a:ext cx="4185618" cy="576262"/>
          </a:xfrm>
        </p:spPr>
        <p:txBody>
          <a:bodyPr/>
          <a:lstStyle/>
          <a:p>
            <a:r>
              <a:rPr lang="en-GB" sz="2000" dirty="0"/>
              <a:t>What you can do</a:t>
            </a:r>
          </a:p>
        </p:txBody>
      </p:sp>
      <p:sp>
        <p:nvSpPr>
          <p:cNvPr id="6" name="Content Placeholder 5">
            <a:extLst>
              <a:ext uri="{FF2B5EF4-FFF2-40B4-BE49-F238E27FC236}">
                <a16:creationId xmlns:a16="http://schemas.microsoft.com/office/drawing/2014/main" id="{9E3E09B5-13E0-DFAA-6F05-9B9031D64CA7}"/>
              </a:ext>
            </a:extLst>
          </p:cNvPr>
          <p:cNvSpPr>
            <a:spLocks noGrp="1"/>
          </p:cNvSpPr>
          <p:nvPr>
            <p:ph sz="quarter" idx="4"/>
          </p:nvPr>
        </p:nvSpPr>
        <p:spPr>
          <a:xfrm>
            <a:off x="5088384" y="1961323"/>
            <a:ext cx="4185617" cy="4080039"/>
          </a:xfrm>
        </p:spPr>
        <p:txBody>
          <a:bodyPr>
            <a:normAutofit/>
          </a:bodyPr>
          <a:lstStyle/>
          <a:p>
            <a:r>
              <a:rPr lang="en-GB" dirty="0"/>
              <a:t>Praise writing </a:t>
            </a:r>
          </a:p>
          <a:p>
            <a:r>
              <a:rPr lang="en-GB" dirty="0"/>
              <a:t>Pegging washing on the line </a:t>
            </a:r>
          </a:p>
          <a:p>
            <a:r>
              <a:rPr lang="en-GB" dirty="0"/>
              <a:t>Scrunching up paper </a:t>
            </a:r>
          </a:p>
          <a:p>
            <a:r>
              <a:rPr lang="en-GB" dirty="0"/>
              <a:t>Practise drinking from an open cup </a:t>
            </a:r>
          </a:p>
          <a:p>
            <a:r>
              <a:rPr lang="en-GB" dirty="0"/>
              <a:t>Allow children to have a go at cutting up soft foods independently </a:t>
            </a:r>
          </a:p>
          <a:p>
            <a:r>
              <a:rPr lang="en-GB" dirty="0"/>
              <a:t>Buy age appropriate scissors </a:t>
            </a:r>
          </a:p>
          <a:p>
            <a:r>
              <a:rPr lang="en-GB" dirty="0"/>
              <a:t>Allowing children to snip paper</a:t>
            </a:r>
          </a:p>
          <a:p>
            <a:endParaRPr lang="en-GB" dirty="0"/>
          </a:p>
          <a:p>
            <a:endParaRPr lang="en-GB" dirty="0"/>
          </a:p>
          <a:p>
            <a:endParaRPr lang="en-GB" dirty="0"/>
          </a:p>
        </p:txBody>
      </p:sp>
    </p:spTree>
    <p:extLst>
      <p:ext uri="{BB962C8B-B14F-4D97-AF65-F5344CB8AC3E}">
        <p14:creationId xmlns:p14="http://schemas.microsoft.com/office/powerpoint/2010/main" val="16516519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25820</TotalTime>
  <Words>1462</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Preparing for School</vt:lpstr>
      <vt:lpstr>Who’s who!? </vt:lpstr>
      <vt:lpstr>Lighting up Learning </vt:lpstr>
      <vt:lpstr>School Readiness</vt:lpstr>
      <vt:lpstr>Prime Areas </vt:lpstr>
      <vt:lpstr>Personal, social, emotional </vt:lpstr>
      <vt:lpstr> Communication</vt:lpstr>
      <vt:lpstr>Gross Motor Skills </vt:lpstr>
      <vt:lpstr>Fine Motor Skills</vt:lpstr>
      <vt:lpstr>Reading </vt:lpstr>
      <vt:lpstr>Pre-writing </vt:lpstr>
      <vt:lpstr>Phase 1 phonics </vt:lpstr>
      <vt:lpstr>Number and Number Pattern</vt:lpstr>
      <vt:lpstr>Top Tips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School</dc:title>
  <dc:creator>Juliet McCormick</dc:creator>
  <cp:lastModifiedBy>Juliet McCormick</cp:lastModifiedBy>
  <cp:revision>4</cp:revision>
  <cp:lastPrinted>2023-03-22T17:26:50Z</cp:lastPrinted>
  <dcterms:created xsi:type="dcterms:W3CDTF">2023-01-25T21:13:23Z</dcterms:created>
  <dcterms:modified xsi:type="dcterms:W3CDTF">2023-03-28T09:00:30Z</dcterms:modified>
</cp:coreProperties>
</file>